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handoutMasterIdLst>
    <p:handoutMasterId r:id="rId46"/>
  </p:handoutMasterIdLst>
  <p:sldIdLst>
    <p:sldId id="256" r:id="rId5"/>
    <p:sldId id="258" r:id="rId6"/>
    <p:sldId id="318" r:id="rId7"/>
    <p:sldId id="285" r:id="rId8"/>
    <p:sldId id="284" r:id="rId9"/>
    <p:sldId id="283" r:id="rId10"/>
    <p:sldId id="287" r:id="rId11"/>
    <p:sldId id="257" r:id="rId12"/>
    <p:sldId id="281" r:id="rId13"/>
    <p:sldId id="278" r:id="rId14"/>
    <p:sldId id="314" r:id="rId15"/>
    <p:sldId id="307" r:id="rId16"/>
    <p:sldId id="262" r:id="rId17"/>
    <p:sldId id="306" r:id="rId18"/>
    <p:sldId id="259" r:id="rId19"/>
    <p:sldId id="315" r:id="rId20"/>
    <p:sldId id="317" r:id="rId21"/>
    <p:sldId id="308" r:id="rId22"/>
    <p:sldId id="310" r:id="rId23"/>
    <p:sldId id="301" r:id="rId24"/>
    <p:sldId id="263" r:id="rId25"/>
    <p:sldId id="302" r:id="rId26"/>
    <p:sldId id="303" r:id="rId27"/>
    <p:sldId id="312" r:id="rId28"/>
    <p:sldId id="304" r:id="rId29"/>
    <p:sldId id="313" r:id="rId30"/>
    <p:sldId id="274" r:id="rId31"/>
    <p:sldId id="299" r:id="rId32"/>
    <p:sldId id="305" r:id="rId33"/>
    <p:sldId id="291" r:id="rId34"/>
    <p:sldId id="290" r:id="rId35"/>
    <p:sldId id="292" r:id="rId36"/>
    <p:sldId id="293" r:id="rId37"/>
    <p:sldId id="316" r:id="rId38"/>
    <p:sldId id="294" r:id="rId39"/>
    <p:sldId id="295" r:id="rId40"/>
    <p:sldId id="297" r:id="rId41"/>
    <p:sldId id="300" r:id="rId42"/>
    <p:sldId id="298" r:id="rId43"/>
    <p:sldId id="279" r:id="rId44"/>
  </p:sldIdLst>
  <p:sldSz cx="9144000" cy="6858000" type="screen4x3"/>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54AAD-9F05-4F24-AC01-72654653E5F5}" v="4" dt="2023-08-21T12:20:43.293"/>
    <p1510:client id="{B1416076-D900-1F7A-CECE-180A8246F968}" v="1" dt="2023-08-21T06:31:19.019"/>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889938" cy="496333"/>
          </a:xfrm>
          <a:prstGeom prst="rect">
            <a:avLst/>
          </a:prstGeom>
        </p:spPr>
        <p:txBody>
          <a:bodyPr vert="horz" lIns="91426" tIns="45713" rIns="91426" bIns="45713" rtlCol="0"/>
          <a:lstStyle>
            <a:lvl1pPr algn="l">
              <a:defRPr sz="1200"/>
            </a:lvl1pPr>
          </a:lstStyle>
          <a:p>
            <a:endParaRPr lang="de-CH"/>
          </a:p>
        </p:txBody>
      </p:sp>
      <p:sp>
        <p:nvSpPr>
          <p:cNvPr id="3" name="Datumsplatzhalter 2"/>
          <p:cNvSpPr>
            <a:spLocks noGrp="1"/>
          </p:cNvSpPr>
          <p:nvPr>
            <p:ph type="dt" sz="quarter" idx="1"/>
          </p:nvPr>
        </p:nvSpPr>
        <p:spPr>
          <a:xfrm>
            <a:off x="3777609" y="1"/>
            <a:ext cx="2889938" cy="496333"/>
          </a:xfrm>
          <a:prstGeom prst="rect">
            <a:avLst/>
          </a:prstGeom>
        </p:spPr>
        <p:txBody>
          <a:bodyPr vert="horz" lIns="91426" tIns="45713" rIns="91426" bIns="45713" rtlCol="0"/>
          <a:lstStyle>
            <a:lvl1pPr algn="r">
              <a:defRPr sz="1200"/>
            </a:lvl1pPr>
          </a:lstStyle>
          <a:p>
            <a:fld id="{054DD2F1-2D25-4A17-83CB-286044848690}" type="datetimeFigureOut">
              <a:rPr lang="de-CH" smtClean="0"/>
              <a:pPr/>
              <a:t>24.08.2023</a:t>
            </a:fld>
            <a:endParaRPr lang="de-CH"/>
          </a:p>
        </p:txBody>
      </p:sp>
      <p:sp>
        <p:nvSpPr>
          <p:cNvPr id="4" name="Fußzeilenplatzhalter 3"/>
          <p:cNvSpPr>
            <a:spLocks noGrp="1"/>
          </p:cNvSpPr>
          <p:nvPr>
            <p:ph type="ftr" sz="quarter" idx="2"/>
          </p:nvPr>
        </p:nvSpPr>
        <p:spPr>
          <a:xfrm>
            <a:off x="2" y="9428582"/>
            <a:ext cx="2889938" cy="496333"/>
          </a:xfrm>
          <a:prstGeom prst="rect">
            <a:avLst/>
          </a:prstGeom>
        </p:spPr>
        <p:txBody>
          <a:bodyPr vert="horz" lIns="91426" tIns="45713" rIns="91426" bIns="45713" rtlCol="0" anchor="b"/>
          <a:lstStyle>
            <a:lvl1pPr algn="l">
              <a:defRPr sz="1200"/>
            </a:lvl1pPr>
          </a:lstStyle>
          <a:p>
            <a:endParaRPr lang="de-CH"/>
          </a:p>
        </p:txBody>
      </p:sp>
      <p:sp>
        <p:nvSpPr>
          <p:cNvPr id="5" name="Foliennummernplatzhalter 4"/>
          <p:cNvSpPr>
            <a:spLocks noGrp="1"/>
          </p:cNvSpPr>
          <p:nvPr>
            <p:ph type="sldNum" sz="quarter" idx="3"/>
          </p:nvPr>
        </p:nvSpPr>
        <p:spPr>
          <a:xfrm>
            <a:off x="3777609" y="9428582"/>
            <a:ext cx="2889938" cy="496333"/>
          </a:xfrm>
          <a:prstGeom prst="rect">
            <a:avLst/>
          </a:prstGeom>
        </p:spPr>
        <p:txBody>
          <a:bodyPr vert="horz" lIns="91426" tIns="45713" rIns="91426" bIns="45713" rtlCol="0" anchor="b"/>
          <a:lstStyle>
            <a:lvl1pPr algn="r">
              <a:defRPr sz="1200"/>
            </a:lvl1pPr>
          </a:lstStyle>
          <a:p>
            <a:fld id="{36320B04-8224-4F50-A693-B55D87DB43D0}" type="slidenum">
              <a:rPr lang="de-CH" smtClean="0"/>
              <a:pPr/>
              <a:t>‹Nr.›</a:t>
            </a:fld>
            <a:endParaRPr lang="de-CH"/>
          </a:p>
        </p:txBody>
      </p:sp>
    </p:spTree>
    <p:extLst>
      <p:ext uri="{BB962C8B-B14F-4D97-AF65-F5344CB8AC3E}">
        <p14:creationId xmlns:p14="http://schemas.microsoft.com/office/powerpoint/2010/main" val="2077634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889938" cy="496333"/>
          </a:xfrm>
          <a:prstGeom prst="rect">
            <a:avLst/>
          </a:prstGeom>
        </p:spPr>
        <p:txBody>
          <a:bodyPr vert="horz" lIns="91426" tIns="45713" rIns="91426" bIns="45713" rtlCol="0"/>
          <a:lstStyle>
            <a:lvl1pPr algn="l">
              <a:defRPr sz="1200"/>
            </a:lvl1pPr>
          </a:lstStyle>
          <a:p>
            <a:endParaRPr lang="de-CH"/>
          </a:p>
        </p:txBody>
      </p:sp>
      <p:sp>
        <p:nvSpPr>
          <p:cNvPr id="3" name="Datumsplatzhalter 2"/>
          <p:cNvSpPr>
            <a:spLocks noGrp="1"/>
          </p:cNvSpPr>
          <p:nvPr>
            <p:ph type="dt" idx="1"/>
          </p:nvPr>
        </p:nvSpPr>
        <p:spPr>
          <a:xfrm>
            <a:off x="3777609" y="1"/>
            <a:ext cx="2889938" cy="496333"/>
          </a:xfrm>
          <a:prstGeom prst="rect">
            <a:avLst/>
          </a:prstGeom>
        </p:spPr>
        <p:txBody>
          <a:bodyPr vert="horz" lIns="91426" tIns="45713" rIns="91426" bIns="45713" rtlCol="0"/>
          <a:lstStyle>
            <a:lvl1pPr algn="r">
              <a:defRPr sz="1200"/>
            </a:lvl1pPr>
          </a:lstStyle>
          <a:p>
            <a:fld id="{C7738358-6DB8-43E2-A66B-90770A723F74}" type="datetimeFigureOut">
              <a:rPr lang="de-CH" smtClean="0"/>
              <a:pPr/>
              <a:t>24.08.2023</a:t>
            </a:fld>
            <a:endParaRPr lang="de-CH"/>
          </a:p>
        </p:txBody>
      </p:sp>
      <p:sp>
        <p:nvSpPr>
          <p:cNvPr id="4" name="Folienbildplatzhalt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26" tIns="45713" rIns="91426" bIns="45713" rtlCol="0" anchor="ctr"/>
          <a:lstStyle/>
          <a:p>
            <a:endParaRPr lang="de-CH"/>
          </a:p>
        </p:txBody>
      </p:sp>
      <p:sp>
        <p:nvSpPr>
          <p:cNvPr id="5" name="Notizenplatzhalter 4"/>
          <p:cNvSpPr>
            <a:spLocks noGrp="1"/>
          </p:cNvSpPr>
          <p:nvPr>
            <p:ph type="body" sz="quarter" idx="3"/>
          </p:nvPr>
        </p:nvSpPr>
        <p:spPr>
          <a:xfrm>
            <a:off x="666909" y="4715154"/>
            <a:ext cx="5335270" cy="4466988"/>
          </a:xfrm>
          <a:prstGeom prst="rect">
            <a:avLst/>
          </a:prstGeom>
        </p:spPr>
        <p:txBody>
          <a:bodyPr vert="horz" lIns="91426" tIns="45713" rIns="91426" bIns="45713"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2" y="9428582"/>
            <a:ext cx="2889938" cy="496333"/>
          </a:xfrm>
          <a:prstGeom prst="rect">
            <a:avLst/>
          </a:prstGeom>
        </p:spPr>
        <p:txBody>
          <a:bodyPr vert="horz" lIns="91426" tIns="45713" rIns="91426" bIns="45713" rtlCol="0" anchor="b"/>
          <a:lstStyle>
            <a:lvl1pPr algn="l">
              <a:defRPr sz="1200"/>
            </a:lvl1pPr>
          </a:lstStyle>
          <a:p>
            <a:endParaRPr lang="de-CH"/>
          </a:p>
        </p:txBody>
      </p:sp>
      <p:sp>
        <p:nvSpPr>
          <p:cNvPr id="7" name="Foliennummernplatzhalter 6"/>
          <p:cNvSpPr>
            <a:spLocks noGrp="1"/>
          </p:cNvSpPr>
          <p:nvPr>
            <p:ph type="sldNum" sz="quarter" idx="5"/>
          </p:nvPr>
        </p:nvSpPr>
        <p:spPr>
          <a:xfrm>
            <a:off x="3777609" y="9428582"/>
            <a:ext cx="2889938" cy="496333"/>
          </a:xfrm>
          <a:prstGeom prst="rect">
            <a:avLst/>
          </a:prstGeom>
        </p:spPr>
        <p:txBody>
          <a:bodyPr vert="horz" lIns="91426" tIns="45713" rIns="91426" bIns="45713" rtlCol="0" anchor="b"/>
          <a:lstStyle>
            <a:lvl1pPr algn="r">
              <a:defRPr sz="1200"/>
            </a:lvl1pPr>
          </a:lstStyle>
          <a:p>
            <a:fld id="{A6329443-8740-4945-8DFC-3763EBD8EA48}" type="slidenum">
              <a:rPr lang="de-CH" smtClean="0"/>
              <a:pPr/>
              <a:t>‹Nr.›</a:t>
            </a:fld>
            <a:endParaRPr lang="de-CH"/>
          </a:p>
        </p:txBody>
      </p:sp>
    </p:spTree>
    <p:extLst>
      <p:ext uri="{BB962C8B-B14F-4D97-AF65-F5344CB8AC3E}">
        <p14:creationId xmlns:p14="http://schemas.microsoft.com/office/powerpoint/2010/main" val="3447603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a:t>
            </a:fld>
            <a:endParaRPr lang="de-CH"/>
          </a:p>
        </p:txBody>
      </p:sp>
    </p:spTree>
    <p:extLst>
      <p:ext uri="{BB962C8B-B14F-4D97-AF65-F5344CB8AC3E}">
        <p14:creationId xmlns:p14="http://schemas.microsoft.com/office/powerpoint/2010/main" val="4108361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10</a:t>
            </a:fld>
            <a:endParaRPr lang="de-CH"/>
          </a:p>
        </p:txBody>
      </p:sp>
    </p:spTree>
    <p:extLst>
      <p:ext uri="{BB962C8B-B14F-4D97-AF65-F5344CB8AC3E}">
        <p14:creationId xmlns:p14="http://schemas.microsoft.com/office/powerpoint/2010/main" val="3028360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11</a:t>
            </a:fld>
            <a:endParaRPr lang="de-CH"/>
          </a:p>
        </p:txBody>
      </p:sp>
    </p:spTree>
    <p:extLst>
      <p:ext uri="{BB962C8B-B14F-4D97-AF65-F5344CB8AC3E}">
        <p14:creationId xmlns:p14="http://schemas.microsoft.com/office/powerpoint/2010/main" val="1526954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6329443-8740-4945-8DFC-3763EBD8EA48}" type="slidenum">
              <a:rPr lang="de-CH" smtClean="0"/>
              <a:pPr/>
              <a:t>12</a:t>
            </a:fld>
            <a:endParaRPr lang="de-CH"/>
          </a:p>
        </p:txBody>
      </p:sp>
    </p:spTree>
    <p:extLst>
      <p:ext uri="{BB962C8B-B14F-4D97-AF65-F5344CB8AC3E}">
        <p14:creationId xmlns:p14="http://schemas.microsoft.com/office/powerpoint/2010/main" val="1425542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13</a:t>
            </a:fld>
            <a:endParaRPr lang="de-CH"/>
          </a:p>
        </p:txBody>
      </p:sp>
    </p:spTree>
    <p:extLst>
      <p:ext uri="{BB962C8B-B14F-4D97-AF65-F5344CB8AC3E}">
        <p14:creationId xmlns:p14="http://schemas.microsoft.com/office/powerpoint/2010/main" val="1307000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6329443-8740-4945-8DFC-3763EBD8EA48}" type="slidenum">
              <a:rPr lang="de-CH" smtClean="0"/>
              <a:pPr/>
              <a:t>14</a:t>
            </a:fld>
            <a:endParaRPr lang="de-CH"/>
          </a:p>
        </p:txBody>
      </p:sp>
    </p:spTree>
    <p:extLst>
      <p:ext uri="{BB962C8B-B14F-4D97-AF65-F5344CB8AC3E}">
        <p14:creationId xmlns:p14="http://schemas.microsoft.com/office/powerpoint/2010/main" val="3184352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15</a:t>
            </a:fld>
            <a:endParaRPr lang="de-CH"/>
          </a:p>
        </p:txBody>
      </p:sp>
    </p:spTree>
    <p:extLst>
      <p:ext uri="{BB962C8B-B14F-4D97-AF65-F5344CB8AC3E}">
        <p14:creationId xmlns:p14="http://schemas.microsoft.com/office/powerpoint/2010/main" val="3326474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16</a:t>
            </a:fld>
            <a:endParaRPr lang="de-CH"/>
          </a:p>
        </p:txBody>
      </p:sp>
    </p:spTree>
    <p:extLst>
      <p:ext uri="{BB962C8B-B14F-4D97-AF65-F5344CB8AC3E}">
        <p14:creationId xmlns:p14="http://schemas.microsoft.com/office/powerpoint/2010/main" val="2188115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17</a:t>
            </a:fld>
            <a:endParaRPr lang="de-CH"/>
          </a:p>
        </p:txBody>
      </p:sp>
    </p:spTree>
    <p:extLst>
      <p:ext uri="{BB962C8B-B14F-4D97-AF65-F5344CB8AC3E}">
        <p14:creationId xmlns:p14="http://schemas.microsoft.com/office/powerpoint/2010/main" val="4055901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18</a:t>
            </a:fld>
            <a:endParaRPr lang="de-CH"/>
          </a:p>
        </p:txBody>
      </p:sp>
    </p:spTree>
    <p:extLst>
      <p:ext uri="{BB962C8B-B14F-4D97-AF65-F5344CB8AC3E}">
        <p14:creationId xmlns:p14="http://schemas.microsoft.com/office/powerpoint/2010/main" val="256541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19</a:t>
            </a:fld>
            <a:endParaRPr lang="de-CH"/>
          </a:p>
        </p:txBody>
      </p:sp>
    </p:spTree>
    <p:extLst>
      <p:ext uri="{BB962C8B-B14F-4D97-AF65-F5344CB8AC3E}">
        <p14:creationId xmlns:p14="http://schemas.microsoft.com/office/powerpoint/2010/main" val="4091555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a:t>
            </a:fld>
            <a:endParaRPr lang="de-CH"/>
          </a:p>
        </p:txBody>
      </p:sp>
    </p:spTree>
    <p:extLst>
      <p:ext uri="{BB962C8B-B14F-4D97-AF65-F5344CB8AC3E}">
        <p14:creationId xmlns:p14="http://schemas.microsoft.com/office/powerpoint/2010/main" val="942268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20</a:t>
            </a:fld>
            <a:endParaRPr lang="de-CH"/>
          </a:p>
        </p:txBody>
      </p:sp>
    </p:spTree>
    <p:extLst>
      <p:ext uri="{BB962C8B-B14F-4D97-AF65-F5344CB8AC3E}">
        <p14:creationId xmlns:p14="http://schemas.microsoft.com/office/powerpoint/2010/main" val="2236532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21</a:t>
            </a:fld>
            <a:endParaRPr lang="de-CH"/>
          </a:p>
        </p:txBody>
      </p:sp>
    </p:spTree>
    <p:extLst>
      <p:ext uri="{BB962C8B-B14F-4D97-AF65-F5344CB8AC3E}">
        <p14:creationId xmlns:p14="http://schemas.microsoft.com/office/powerpoint/2010/main" val="1716840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22</a:t>
            </a:fld>
            <a:endParaRPr lang="de-CH"/>
          </a:p>
        </p:txBody>
      </p:sp>
    </p:spTree>
    <p:extLst>
      <p:ext uri="{BB962C8B-B14F-4D97-AF65-F5344CB8AC3E}">
        <p14:creationId xmlns:p14="http://schemas.microsoft.com/office/powerpoint/2010/main" val="41796972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23</a:t>
            </a:fld>
            <a:endParaRPr lang="de-CH"/>
          </a:p>
        </p:txBody>
      </p:sp>
    </p:spTree>
    <p:extLst>
      <p:ext uri="{BB962C8B-B14F-4D97-AF65-F5344CB8AC3E}">
        <p14:creationId xmlns:p14="http://schemas.microsoft.com/office/powerpoint/2010/main" val="138149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24</a:t>
            </a:fld>
            <a:endParaRPr lang="de-CH"/>
          </a:p>
        </p:txBody>
      </p:sp>
    </p:spTree>
    <p:extLst>
      <p:ext uri="{BB962C8B-B14F-4D97-AF65-F5344CB8AC3E}">
        <p14:creationId xmlns:p14="http://schemas.microsoft.com/office/powerpoint/2010/main" val="33482747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25</a:t>
            </a:fld>
            <a:endParaRPr lang="de-CH"/>
          </a:p>
        </p:txBody>
      </p:sp>
    </p:spTree>
    <p:extLst>
      <p:ext uri="{BB962C8B-B14F-4D97-AF65-F5344CB8AC3E}">
        <p14:creationId xmlns:p14="http://schemas.microsoft.com/office/powerpoint/2010/main" val="2715422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26</a:t>
            </a:fld>
            <a:endParaRPr lang="de-CH"/>
          </a:p>
        </p:txBody>
      </p:sp>
    </p:spTree>
    <p:extLst>
      <p:ext uri="{BB962C8B-B14F-4D97-AF65-F5344CB8AC3E}">
        <p14:creationId xmlns:p14="http://schemas.microsoft.com/office/powerpoint/2010/main" val="1623403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27</a:t>
            </a:fld>
            <a:endParaRPr lang="de-CH"/>
          </a:p>
        </p:txBody>
      </p:sp>
    </p:spTree>
    <p:extLst>
      <p:ext uri="{BB962C8B-B14F-4D97-AF65-F5344CB8AC3E}">
        <p14:creationId xmlns:p14="http://schemas.microsoft.com/office/powerpoint/2010/main" val="4245487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28</a:t>
            </a:fld>
            <a:endParaRPr lang="de-CH"/>
          </a:p>
        </p:txBody>
      </p:sp>
    </p:spTree>
    <p:extLst>
      <p:ext uri="{BB962C8B-B14F-4D97-AF65-F5344CB8AC3E}">
        <p14:creationId xmlns:p14="http://schemas.microsoft.com/office/powerpoint/2010/main" val="21074751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29</a:t>
            </a:fld>
            <a:endParaRPr lang="de-CH"/>
          </a:p>
        </p:txBody>
      </p:sp>
    </p:spTree>
    <p:extLst>
      <p:ext uri="{BB962C8B-B14F-4D97-AF65-F5344CB8AC3E}">
        <p14:creationId xmlns:p14="http://schemas.microsoft.com/office/powerpoint/2010/main" val="1501903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t>Durch das Modell Oberdiessbach soll der gemeinsame Weg im Vordergrund stehen. Kontinuität und Individualisierung, die dem Lehrplan 21 entsprechen, sollen das Fundament der zukünftigen Sekundarstufe I bilden. Die Jugendlichen sollen in ihrer Einzigartigkeit angenommen und integriert werden. Ihre Ressourcen sollen genutzt und gefördert werden, sie profitieren von den Erfahrungen anderer.</a:t>
            </a:r>
          </a:p>
          <a:p>
            <a:r>
              <a:rPr lang="de-DE"/>
              <a:t> </a:t>
            </a:r>
          </a:p>
          <a:p>
            <a:r>
              <a:rPr lang="de-DE"/>
              <a:t>Laut Gemeinderat ist geplant, das angepasste Schulmodell im Sommer 2026 im Rahmen einer externen Evaluation zu überprüfen.</a:t>
            </a:r>
          </a:p>
          <a:p>
            <a:endParaRPr lang="de-CH"/>
          </a:p>
        </p:txBody>
      </p:sp>
      <p:sp>
        <p:nvSpPr>
          <p:cNvPr id="4" name="Foliennummernplatzhalter 3"/>
          <p:cNvSpPr>
            <a:spLocks noGrp="1"/>
          </p:cNvSpPr>
          <p:nvPr>
            <p:ph type="sldNum" sz="quarter" idx="5"/>
          </p:nvPr>
        </p:nvSpPr>
        <p:spPr/>
        <p:txBody>
          <a:bodyPr/>
          <a:lstStyle/>
          <a:p>
            <a:fld id="{A6329443-8740-4945-8DFC-3763EBD8EA48}" type="slidenum">
              <a:rPr lang="de-CH" smtClean="0"/>
              <a:pPr/>
              <a:t>3</a:t>
            </a:fld>
            <a:endParaRPr lang="de-CH"/>
          </a:p>
        </p:txBody>
      </p:sp>
    </p:spTree>
    <p:extLst>
      <p:ext uri="{BB962C8B-B14F-4D97-AF65-F5344CB8AC3E}">
        <p14:creationId xmlns:p14="http://schemas.microsoft.com/office/powerpoint/2010/main" val="7727527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30</a:t>
            </a:fld>
            <a:endParaRPr lang="de-CH"/>
          </a:p>
        </p:txBody>
      </p:sp>
    </p:spTree>
    <p:extLst>
      <p:ext uri="{BB962C8B-B14F-4D97-AF65-F5344CB8AC3E}">
        <p14:creationId xmlns:p14="http://schemas.microsoft.com/office/powerpoint/2010/main" val="749537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31</a:t>
            </a:fld>
            <a:endParaRPr lang="de-CH"/>
          </a:p>
        </p:txBody>
      </p:sp>
    </p:spTree>
    <p:extLst>
      <p:ext uri="{BB962C8B-B14F-4D97-AF65-F5344CB8AC3E}">
        <p14:creationId xmlns:p14="http://schemas.microsoft.com/office/powerpoint/2010/main" val="16230489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32</a:t>
            </a:fld>
            <a:endParaRPr lang="de-CH"/>
          </a:p>
        </p:txBody>
      </p:sp>
    </p:spTree>
    <p:extLst>
      <p:ext uri="{BB962C8B-B14F-4D97-AF65-F5344CB8AC3E}">
        <p14:creationId xmlns:p14="http://schemas.microsoft.com/office/powerpoint/2010/main" val="32087170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33</a:t>
            </a:fld>
            <a:endParaRPr lang="de-CH"/>
          </a:p>
        </p:txBody>
      </p:sp>
    </p:spTree>
    <p:extLst>
      <p:ext uri="{BB962C8B-B14F-4D97-AF65-F5344CB8AC3E}">
        <p14:creationId xmlns:p14="http://schemas.microsoft.com/office/powerpoint/2010/main" val="24172179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34</a:t>
            </a:fld>
            <a:endParaRPr lang="de-CH"/>
          </a:p>
        </p:txBody>
      </p:sp>
    </p:spTree>
    <p:extLst>
      <p:ext uri="{BB962C8B-B14F-4D97-AF65-F5344CB8AC3E}">
        <p14:creationId xmlns:p14="http://schemas.microsoft.com/office/powerpoint/2010/main" val="24936746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35</a:t>
            </a:fld>
            <a:endParaRPr lang="de-CH"/>
          </a:p>
        </p:txBody>
      </p:sp>
    </p:spTree>
    <p:extLst>
      <p:ext uri="{BB962C8B-B14F-4D97-AF65-F5344CB8AC3E}">
        <p14:creationId xmlns:p14="http://schemas.microsoft.com/office/powerpoint/2010/main" val="25572085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36</a:t>
            </a:fld>
            <a:endParaRPr lang="de-CH"/>
          </a:p>
        </p:txBody>
      </p:sp>
    </p:spTree>
    <p:extLst>
      <p:ext uri="{BB962C8B-B14F-4D97-AF65-F5344CB8AC3E}">
        <p14:creationId xmlns:p14="http://schemas.microsoft.com/office/powerpoint/2010/main" val="35206877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37</a:t>
            </a:fld>
            <a:endParaRPr lang="de-CH"/>
          </a:p>
        </p:txBody>
      </p:sp>
    </p:spTree>
    <p:extLst>
      <p:ext uri="{BB962C8B-B14F-4D97-AF65-F5344CB8AC3E}">
        <p14:creationId xmlns:p14="http://schemas.microsoft.com/office/powerpoint/2010/main" val="24022223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38</a:t>
            </a:fld>
            <a:endParaRPr lang="de-CH"/>
          </a:p>
        </p:txBody>
      </p:sp>
    </p:spTree>
    <p:extLst>
      <p:ext uri="{BB962C8B-B14F-4D97-AF65-F5344CB8AC3E}">
        <p14:creationId xmlns:p14="http://schemas.microsoft.com/office/powerpoint/2010/main" val="84703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39</a:t>
            </a:fld>
            <a:endParaRPr lang="de-CH"/>
          </a:p>
        </p:txBody>
      </p:sp>
    </p:spTree>
    <p:extLst>
      <p:ext uri="{BB962C8B-B14F-4D97-AF65-F5344CB8AC3E}">
        <p14:creationId xmlns:p14="http://schemas.microsoft.com/office/powerpoint/2010/main" val="3678884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4</a:t>
            </a:fld>
            <a:endParaRPr lang="de-CH"/>
          </a:p>
        </p:txBody>
      </p:sp>
    </p:spTree>
    <p:extLst>
      <p:ext uri="{BB962C8B-B14F-4D97-AF65-F5344CB8AC3E}">
        <p14:creationId xmlns:p14="http://schemas.microsoft.com/office/powerpoint/2010/main" val="265542808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40</a:t>
            </a:fld>
            <a:endParaRPr lang="de-CH"/>
          </a:p>
        </p:txBody>
      </p:sp>
    </p:spTree>
    <p:extLst>
      <p:ext uri="{BB962C8B-B14F-4D97-AF65-F5344CB8AC3E}">
        <p14:creationId xmlns:p14="http://schemas.microsoft.com/office/powerpoint/2010/main" val="106147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5</a:t>
            </a:fld>
            <a:endParaRPr lang="de-CH"/>
          </a:p>
        </p:txBody>
      </p:sp>
    </p:spTree>
    <p:extLst>
      <p:ext uri="{BB962C8B-B14F-4D97-AF65-F5344CB8AC3E}">
        <p14:creationId xmlns:p14="http://schemas.microsoft.com/office/powerpoint/2010/main" val="732324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6</a:t>
            </a:fld>
            <a:endParaRPr lang="de-CH"/>
          </a:p>
        </p:txBody>
      </p:sp>
    </p:spTree>
    <p:extLst>
      <p:ext uri="{BB962C8B-B14F-4D97-AF65-F5344CB8AC3E}">
        <p14:creationId xmlns:p14="http://schemas.microsoft.com/office/powerpoint/2010/main" val="190679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7</a:t>
            </a:fld>
            <a:endParaRPr lang="de-CH"/>
          </a:p>
        </p:txBody>
      </p:sp>
    </p:spTree>
    <p:extLst>
      <p:ext uri="{BB962C8B-B14F-4D97-AF65-F5344CB8AC3E}">
        <p14:creationId xmlns:p14="http://schemas.microsoft.com/office/powerpoint/2010/main" val="2351233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8</a:t>
            </a:fld>
            <a:endParaRPr lang="de-CH"/>
          </a:p>
        </p:txBody>
      </p:sp>
    </p:spTree>
    <p:extLst>
      <p:ext uri="{BB962C8B-B14F-4D97-AF65-F5344CB8AC3E}">
        <p14:creationId xmlns:p14="http://schemas.microsoft.com/office/powerpoint/2010/main" val="948431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329443-8740-4945-8DFC-3763EBD8EA48}" type="slidenum">
              <a:rPr lang="de-CH" smtClean="0"/>
              <a:pPr/>
              <a:t>9</a:t>
            </a:fld>
            <a:endParaRPr lang="de-CH"/>
          </a:p>
        </p:txBody>
      </p:sp>
    </p:spTree>
    <p:extLst>
      <p:ext uri="{BB962C8B-B14F-4D97-AF65-F5344CB8AC3E}">
        <p14:creationId xmlns:p14="http://schemas.microsoft.com/office/powerpoint/2010/main" val="1080336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7" name="Datumsplatzhalter 6"/>
          <p:cNvSpPr>
            <a:spLocks noGrp="1"/>
          </p:cNvSpPr>
          <p:nvPr>
            <p:ph type="dt" sz="half" idx="10"/>
          </p:nvPr>
        </p:nvSpPr>
        <p:spPr/>
        <p:txBody>
          <a:bodyPr/>
          <a:lstStyle/>
          <a:p>
            <a:fld id="{AB0E8818-C64A-4F04-BBEF-CE00E81BB070}" type="datetimeFigureOut">
              <a:rPr lang="de-CH" smtClean="0"/>
              <a:pPr/>
              <a:t>24.08.2023</a:t>
            </a:fld>
            <a:endParaRPr lang="de-CH"/>
          </a:p>
        </p:txBody>
      </p:sp>
      <p:sp>
        <p:nvSpPr>
          <p:cNvPr id="8" name="Fußzeilenplatzhalter 7"/>
          <p:cNvSpPr>
            <a:spLocks noGrp="1"/>
          </p:cNvSpPr>
          <p:nvPr>
            <p:ph type="ftr" sz="quarter" idx="11"/>
          </p:nvPr>
        </p:nvSpPr>
        <p:spPr/>
        <p:txBody>
          <a:bodyPr/>
          <a:lstStyle/>
          <a:p>
            <a:fld id="{F9C5D61F-F2E1-40DF-A928-82389F41F1F9}" type="slidenum">
              <a:rPr lang="de-CH" smtClean="0"/>
              <a:pPr/>
              <a:t>‹Nr.›</a:t>
            </a:fld>
            <a:endParaRPr lang="de-CH"/>
          </a:p>
        </p:txBody>
      </p:sp>
      <p:sp>
        <p:nvSpPr>
          <p:cNvPr id="9" name="Foliennummernplatzhalter 8"/>
          <p:cNvSpPr>
            <a:spLocks noGrp="1"/>
          </p:cNvSpPr>
          <p:nvPr>
            <p:ph type="sldNum" sz="quarter" idx="12"/>
          </p:nvPr>
        </p:nvSpPr>
        <p:spPr/>
        <p:txBody>
          <a:bodyPr/>
          <a:lstStyle/>
          <a:p>
            <a:fld id="{2A3EB5A4-E483-43A0-AEE0-E18A3B6786D8}" type="slidenum">
              <a:rPr lang="de-CH" smtClean="0"/>
              <a:pPr/>
              <a:t>‹Nr.›</a:t>
            </a:fld>
            <a:endParaRPr lang="de-CH"/>
          </a:p>
        </p:txBody>
      </p:sp>
    </p:spTree>
    <p:extLst>
      <p:ext uri="{BB962C8B-B14F-4D97-AF65-F5344CB8AC3E}">
        <p14:creationId xmlns:p14="http://schemas.microsoft.com/office/powerpoint/2010/main" val="3835700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upload.wikimedia.org/wikipedia/commons/6/67/Brenzikofen-coat_of_arms.svg" TargetMode="External"/><Relationship Id="rId7" Type="http://schemas.openxmlformats.org/officeDocument/2006/relationships/hyperlink" Target="http://upload.wikimedia.org/wikipedia/commons/c/cf/Linden-coat_of_arms.svg"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upload.wikimedia.org/wikipedia/commons/2/24/Herbligen-coat_of_arms.svg" TargetMode="External"/><Relationship Id="rId10" Type="http://schemas.openxmlformats.org/officeDocument/2006/relationships/image" Target="../media/image4.png"/><Relationship Id="rId4" Type="http://schemas.openxmlformats.org/officeDocument/2006/relationships/image" Target="../media/image1.png"/><Relationship Id="rId9" Type="http://schemas.openxmlformats.org/officeDocument/2006/relationships/hyperlink" Target="http://upload.wikimedia.org/wikipedia/commons/9/90/Oberdiessbach-coat_of_arms.sv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E8818-C64A-4F04-BBEF-CE00E81BB070}" type="datetimeFigureOut">
              <a:rPr lang="de-CH" smtClean="0"/>
              <a:pPr/>
              <a:t>24.08.2023</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31FE668D-EBAE-4399-B6E5-F793C8C70116}" type="slidenum">
              <a:rPr lang="de-CH" smtClean="0"/>
              <a:pPr/>
              <a:t>‹Nr.›</a:t>
            </a:fld>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3EB5A4-E483-43A0-AEE0-E18A3B6786D8}" type="slidenum">
              <a:rPr lang="de-CH" smtClean="0"/>
              <a:pPr/>
              <a:t>‹Nr.›</a:t>
            </a:fld>
            <a:endParaRPr lang="de-CH"/>
          </a:p>
        </p:txBody>
      </p:sp>
      <p:pic>
        <p:nvPicPr>
          <p:cNvPr id="1027" name="Grafik 4" descr="Beschreibung: Datei:Brenzikofen-coat of arms.svg">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6860354" y="262235"/>
            <a:ext cx="454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Bild 4" descr="Beschreibung: Datei:Herbligen-coat of arms.svg">
            <a:hlinkClick r:id="rId5"/>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314379" y="262235"/>
            <a:ext cx="454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Grafik 2" descr="Beschreibung: Datei:Linden-coat of arms.svg">
            <a:hlinkClick r:id="rId7"/>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768404" y="262235"/>
            <a:ext cx="45402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Grafik 5" descr="Beschreibung: Datei:Oberdiessbach-coat of arms.svg">
            <a:hlinkClick r:id="rId9"/>
          </p:cNvPr>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8222431" y="260648"/>
            <a:ext cx="4540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p:cNvSpPr txBox="1"/>
          <p:nvPr userDrawn="1"/>
        </p:nvSpPr>
        <p:spPr>
          <a:xfrm>
            <a:off x="323528" y="199238"/>
            <a:ext cx="3068597" cy="830997"/>
          </a:xfrm>
          <a:prstGeom prst="rect">
            <a:avLst/>
          </a:prstGeom>
          <a:noFill/>
        </p:spPr>
        <p:txBody>
          <a:bodyPr wrap="none" rtlCol="0">
            <a:spAutoFit/>
          </a:bodyPr>
          <a:lstStyle/>
          <a:p>
            <a:r>
              <a:rPr lang="de-CH" sz="2400" b="0"/>
              <a:t>Leitungskonferenz</a:t>
            </a:r>
          </a:p>
          <a:p>
            <a:r>
              <a:rPr lang="de-CH" sz="2400" b="0"/>
              <a:t>Region Oberdiessbach</a:t>
            </a:r>
          </a:p>
        </p:txBody>
      </p:sp>
    </p:spTree>
    <p:extLst>
      <p:ext uri="{BB962C8B-B14F-4D97-AF65-F5344CB8AC3E}">
        <p14:creationId xmlns:p14="http://schemas.microsoft.com/office/powerpoint/2010/main" val="3768162532"/>
      </p:ext>
    </p:extLst>
  </p:cSld>
  <p:clrMap bg1="dk1" tx1="lt1" bg2="dk2" tx2="lt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lang="de-CH" sz="3200" b="0" kern="1200" smtClean="0">
          <a:solidFill>
            <a:schemeClr val="tx1"/>
          </a:solidFill>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1763688" y="1772816"/>
            <a:ext cx="5904656" cy="3908762"/>
          </a:xfrm>
          <a:prstGeom prst="rect">
            <a:avLst/>
          </a:prstGeom>
        </p:spPr>
        <p:txBody>
          <a:bodyPr wrap="square">
            <a:spAutoFit/>
          </a:bodyPr>
          <a:lstStyle/>
          <a:p>
            <a:pPr lvl="0" algn="ctr"/>
            <a:r>
              <a:rPr lang="de-CH" sz="4000">
                <a:solidFill>
                  <a:prstClr val="white"/>
                </a:solidFill>
              </a:rPr>
              <a:t>Herzlich willkommen zum Infoanlass</a:t>
            </a:r>
          </a:p>
          <a:p>
            <a:pPr lvl="0" algn="ctr"/>
            <a:r>
              <a:rPr lang="de-CH" sz="4000" b="1">
                <a:solidFill>
                  <a:prstClr val="white"/>
                </a:solidFill>
              </a:rPr>
              <a:t>Übertrittsverfahren</a:t>
            </a:r>
          </a:p>
          <a:p>
            <a:pPr lvl="0" algn="ctr"/>
            <a:r>
              <a:rPr lang="de-CH" sz="2400">
                <a:solidFill>
                  <a:prstClr val="white"/>
                </a:solidFill>
              </a:rPr>
              <a:t>mit anschliessender Führung durch die Räumlichkeiten der Sek I</a:t>
            </a:r>
          </a:p>
          <a:p>
            <a:pPr lvl="0" algn="ctr"/>
            <a:endParaRPr lang="de-CH" sz="4000">
              <a:solidFill>
                <a:prstClr val="white"/>
              </a:solidFill>
            </a:endParaRPr>
          </a:p>
          <a:p>
            <a:pPr lvl="0" algn="ctr"/>
            <a:r>
              <a:rPr lang="de-CH" sz="4000">
                <a:solidFill>
                  <a:prstClr val="white"/>
                </a:solidFill>
              </a:rPr>
              <a:t>Montag, 21.08.2023</a:t>
            </a:r>
          </a:p>
        </p:txBody>
      </p:sp>
      <p:sp>
        <p:nvSpPr>
          <p:cNvPr id="2" name="Fußzeilenplatzhalter 1"/>
          <p:cNvSpPr>
            <a:spLocks noGrp="1"/>
          </p:cNvSpPr>
          <p:nvPr>
            <p:ph type="ftr" sz="quarter" idx="11"/>
          </p:nvPr>
        </p:nvSpPr>
        <p:spPr/>
        <p:txBody>
          <a:bodyPr/>
          <a:lstStyle/>
          <a:p>
            <a:fld id="{4D7A3031-13B0-4F3C-AC11-DCD4A1EE2AB0}" type="slidenum">
              <a:rPr lang="de-CH" smtClean="0"/>
              <a:t>1</a:t>
            </a:fld>
            <a:endParaRPr lang="de-CH"/>
          </a:p>
        </p:txBody>
      </p:sp>
    </p:spTree>
    <p:extLst>
      <p:ext uri="{BB962C8B-B14F-4D97-AF65-F5344CB8AC3E}">
        <p14:creationId xmlns:p14="http://schemas.microsoft.com/office/powerpoint/2010/main" val="1966972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27584" y="1844824"/>
            <a:ext cx="7416824" cy="2646878"/>
          </a:xfrm>
          <a:prstGeom prst="rect">
            <a:avLst/>
          </a:prstGeom>
          <a:noFill/>
        </p:spPr>
        <p:txBody>
          <a:bodyPr wrap="square" rtlCol="0">
            <a:spAutoFit/>
          </a:bodyPr>
          <a:lstStyle/>
          <a:p>
            <a:r>
              <a:rPr lang="de-CH" sz="16600" b="1"/>
              <a:t>Fragen?</a:t>
            </a:r>
          </a:p>
        </p:txBody>
      </p:sp>
      <p:sp>
        <p:nvSpPr>
          <p:cNvPr id="2" name="Fußzeilenplatzhalter 1"/>
          <p:cNvSpPr>
            <a:spLocks noGrp="1"/>
          </p:cNvSpPr>
          <p:nvPr>
            <p:ph type="ftr" sz="quarter" idx="11"/>
          </p:nvPr>
        </p:nvSpPr>
        <p:spPr/>
        <p:txBody>
          <a:bodyPr/>
          <a:lstStyle/>
          <a:p>
            <a:r>
              <a:rPr lang="de-CH"/>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F213C935-B377-45EA-ADA8-ACC74B463503}"/>
              </a:ext>
            </a:extLst>
          </p:cNvPr>
          <p:cNvSpPr>
            <a:spLocks noGrp="1"/>
          </p:cNvSpPr>
          <p:nvPr>
            <p:ph type="subTitle" idx="1"/>
          </p:nvPr>
        </p:nvSpPr>
        <p:spPr>
          <a:xfrm>
            <a:off x="1259632" y="2348880"/>
            <a:ext cx="6400800" cy="1752600"/>
          </a:xfrm>
        </p:spPr>
        <p:txBody>
          <a:bodyPr>
            <a:normAutofit/>
          </a:bodyPr>
          <a:lstStyle/>
          <a:p>
            <a:r>
              <a:rPr lang="de-CH" sz="4400"/>
              <a:t>Beurteilung gemäss LP21</a:t>
            </a:r>
          </a:p>
        </p:txBody>
      </p:sp>
      <p:sp>
        <p:nvSpPr>
          <p:cNvPr id="3" name="Textfeld 2"/>
          <p:cNvSpPr txBox="1"/>
          <p:nvPr/>
        </p:nvSpPr>
        <p:spPr>
          <a:xfrm>
            <a:off x="4427984" y="6309320"/>
            <a:ext cx="360040" cy="276999"/>
          </a:xfrm>
          <a:prstGeom prst="rect">
            <a:avLst/>
          </a:prstGeom>
          <a:noFill/>
        </p:spPr>
        <p:txBody>
          <a:bodyPr wrap="square" rtlCol="0">
            <a:spAutoFit/>
          </a:bodyPr>
          <a:lstStyle/>
          <a:p>
            <a:r>
              <a:rPr lang="de-CH" sz="1200"/>
              <a:t>11</a:t>
            </a:r>
          </a:p>
        </p:txBody>
      </p:sp>
    </p:spTree>
    <p:extLst>
      <p:ext uri="{BB962C8B-B14F-4D97-AF65-F5344CB8AC3E}">
        <p14:creationId xmlns:p14="http://schemas.microsoft.com/office/powerpoint/2010/main" val="2767479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1"/>
          </p:nvPr>
        </p:nvSpPr>
        <p:spPr/>
        <p:txBody>
          <a:bodyPr/>
          <a:lstStyle/>
          <a:p>
            <a:r>
              <a:rPr lang="de-CH"/>
              <a:t>12</a:t>
            </a:r>
          </a:p>
        </p:txBody>
      </p:sp>
      <p:sp>
        <p:nvSpPr>
          <p:cNvPr id="32" name="Textfeld 31"/>
          <p:cNvSpPr txBox="1"/>
          <p:nvPr/>
        </p:nvSpPr>
        <p:spPr>
          <a:xfrm>
            <a:off x="746070" y="1412776"/>
            <a:ext cx="7138298" cy="584775"/>
          </a:xfrm>
          <a:prstGeom prst="rect">
            <a:avLst/>
          </a:prstGeom>
          <a:noFill/>
        </p:spPr>
        <p:txBody>
          <a:bodyPr wrap="square" rtlCol="0">
            <a:spAutoFit/>
          </a:bodyPr>
          <a:lstStyle/>
          <a:p>
            <a:r>
              <a:rPr lang="de-CH" sz="3200" b="1"/>
              <a:t>Fachkompetenz: dreiteilige Beurteilung</a:t>
            </a:r>
            <a:endParaRPr lang="de-CH" sz="2800" b="1"/>
          </a:p>
        </p:txBody>
      </p:sp>
      <p:pic>
        <p:nvPicPr>
          <p:cNvPr id="33" name="Grafik 32"/>
          <p:cNvPicPr>
            <a:picLocks noChangeAspect="1"/>
          </p:cNvPicPr>
          <p:nvPr/>
        </p:nvPicPr>
        <p:blipFill>
          <a:blip r:embed="rId3"/>
          <a:stretch>
            <a:fillRect/>
          </a:stretch>
        </p:blipFill>
        <p:spPr>
          <a:xfrm>
            <a:off x="2771800" y="2625824"/>
            <a:ext cx="2447925" cy="2819400"/>
          </a:xfrm>
          <a:prstGeom prst="rect">
            <a:avLst/>
          </a:prstGeom>
        </p:spPr>
      </p:pic>
    </p:spTree>
    <p:extLst>
      <p:ext uri="{BB962C8B-B14F-4D97-AF65-F5344CB8AC3E}">
        <p14:creationId xmlns:p14="http://schemas.microsoft.com/office/powerpoint/2010/main" val="2311204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feld 29"/>
          <p:cNvSpPr txBox="1"/>
          <p:nvPr/>
        </p:nvSpPr>
        <p:spPr>
          <a:xfrm>
            <a:off x="1285227" y="1044025"/>
            <a:ext cx="7424661" cy="584775"/>
          </a:xfrm>
          <a:prstGeom prst="rect">
            <a:avLst/>
          </a:prstGeom>
          <a:noFill/>
        </p:spPr>
        <p:txBody>
          <a:bodyPr wrap="none" rtlCol="0">
            <a:spAutoFit/>
          </a:bodyPr>
          <a:lstStyle/>
          <a:p>
            <a:r>
              <a:rPr lang="de-CH" sz="3200" b="1"/>
              <a:t>Lernprozess: förderorientierte Beurteilung</a:t>
            </a:r>
          </a:p>
        </p:txBody>
      </p:sp>
      <p:sp>
        <p:nvSpPr>
          <p:cNvPr id="2" name="Fußzeilenplatzhalter 1"/>
          <p:cNvSpPr>
            <a:spLocks noGrp="1"/>
          </p:cNvSpPr>
          <p:nvPr>
            <p:ph type="ftr" sz="quarter" idx="11"/>
          </p:nvPr>
        </p:nvSpPr>
        <p:spPr/>
        <p:txBody>
          <a:bodyPr/>
          <a:lstStyle/>
          <a:p>
            <a:r>
              <a:rPr lang="de-CH"/>
              <a:t>13</a:t>
            </a:r>
          </a:p>
        </p:txBody>
      </p:sp>
      <p:pic>
        <p:nvPicPr>
          <p:cNvPr id="31" name="Grafik 3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9014" y="2060848"/>
            <a:ext cx="8598063" cy="3168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Grafik 3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2004" y="2996952"/>
            <a:ext cx="2998691"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Grafik 3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260720" y="3767057"/>
            <a:ext cx="2983166" cy="1361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Grafik 3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96136" y="2996952"/>
            <a:ext cx="2876182" cy="1282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81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feld 29"/>
          <p:cNvSpPr txBox="1"/>
          <p:nvPr/>
        </p:nvSpPr>
        <p:spPr>
          <a:xfrm>
            <a:off x="755576" y="1340768"/>
            <a:ext cx="4976234" cy="584775"/>
          </a:xfrm>
          <a:prstGeom prst="rect">
            <a:avLst/>
          </a:prstGeom>
          <a:noFill/>
        </p:spPr>
        <p:txBody>
          <a:bodyPr wrap="none" rtlCol="0">
            <a:spAutoFit/>
          </a:bodyPr>
          <a:lstStyle/>
          <a:p>
            <a:r>
              <a:rPr lang="de-CH" sz="3200" b="1"/>
              <a:t>Überfachliche Kompetenzen</a:t>
            </a:r>
          </a:p>
        </p:txBody>
      </p:sp>
      <p:sp>
        <p:nvSpPr>
          <p:cNvPr id="2" name="Fußzeilenplatzhalter 1"/>
          <p:cNvSpPr>
            <a:spLocks noGrp="1"/>
          </p:cNvSpPr>
          <p:nvPr>
            <p:ph type="ftr" sz="quarter" idx="11"/>
          </p:nvPr>
        </p:nvSpPr>
        <p:spPr/>
        <p:txBody>
          <a:bodyPr/>
          <a:lstStyle/>
          <a:p>
            <a:r>
              <a:rPr lang="de-CH"/>
              <a:t>14</a:t>
            </a:r>
          </a:p>
        </p:txBody>
      </p:sp>
      <p:pic>
        <p:nvPicPr>
          <p:cNvPr id="31" name="Grafik 30"/>
          <p:cNvPicPr>
            <a:picLocks noChangeAspect="1"/>
          </p:cNvPicPr>
          <p:nvPr/>
        </p:nvPicPr>
        <p:blipFill rotWithShape="1">
          <a:blip r:embed="rId3"/>
          <a:srcRect l="3783" t="15539" b="1183"/>
          <a:stretch/>
        </p:blipFill>
        <p:spPr>
          <a:xfrm>
            <a:off x="1423913" y="2074145"/>
            <a:ext cx="6296173" cy="4307183"/>
          </a:xfrm>
          <a:prstGeom prst="rect">
            <a:avLst/>
          </a:prstGeom>
        </p:spPr>
      </p:pic>
    </p:spTree>
    <p:extLst>
      <p:ext uri="{BB962C8B-B14F-4D97-AF65-F5344CB8AC3E}">
        <p14:creationId xmlns:p14="http://schemas.microsoft.com/office/powerpoint/2010/main" val="1867567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02305" y="1580084"/>
            <a:ext cx="8539389" cy="523220"/>
          </a:xfrm>
          <a:prstGeom prst="rect">
            <a:avLst/>
          </a:prstGeom>
          <a:noFill/>
        </p:spPr>
        <p:txBody>
          <a:bodyPr wrap="none">
            <a:spAutoFit/>
          </a:bodyPr>
          <a:lstStyle/>
          <a:p>
            <a:pPr>
              <a:defRPr/>
            </a:pPr>
            <a:r>
              <a:rPr lang="de-CH" sz="2800">
                <a:latin typeface="+mn-lt"/>
              </a:rPr>
              <a:t>Überfachliche Kompetenzen: Beobachtungshilfe für Eltern</a:t>
            </a:r>
          </a:p>
        </p:txBody>
      </p:sp>
      <p:sp>
        <p:nvSpPr>
          <p:cNvPr id="5" name="Textfeld 4"/>
          <p:cNvSpPr txBox="1"/>
          <p:nvPr/>
        </p:nvSpPr>
        <p:spPr>
          <a:xfrm>
            <a:off x="926976" y="2276872"/>
            <a:ext cx="3152786" cy="461665"/>
          </a:xfrm>
          <a:prstGeom prst="rect">
            <a:avLst/>
          </a:prstGeom>
          <a:noFill/>
        </p:spPr>
        <p:txBody>
          <a:bodyPr wrap="none">
            <a:spAutoFit/>
          </a:bodyPr>
          <a:lstStyle/>
          <a:p>
            <a:pPr marL="342900" indent="-342900">
              <a:buFont typeface="Arial" panose="020B0604020202020204" pitchFamily="34" charset="0"/>
              <a:buChar char="•"/>
              <a:defRPr/>
            </a:pPr>
            <a:r>
              <a:rPr lang="de-CH" sz="2400">
                <a:latin typeface="+mn-lt"/>
              </a:rPr>
              <a:t>Lernt Ihr Kind gerne?</a:t>
            </a:r>
          </a:p>
        </p:txBody>
      </p:sp>
      <p:sp>
        <p:nvSpPr>
          <p:cNvPr id="6" name="Textfeld 5"/>
          <p:cNvSpPr txBox="1"/>
          <p:nvPr/>
        </p:nvSpPr>
        <p:spPr>
          <a:xfrm>
            <a:off x="923801" y="2852936"/>
            <a:ext cx="4475392" cy="461665"/>
          </a:xfrm>
          <a:prstGeom prst="rect">
            <a:avLst/>
          </a:prstGeom>
          <a:noFill/>
        </p:spPr>
        <p:txBody>
          <a:bodyPr wrap="none">
            <a:spAutoFit/>
          </a:bodyPr>
          <a:lstStyle/>
          <a:p>
            <a:pPr marL="342900" indent="-342900">
              <a:buFont typeface="Arial" panose="020B0604020202020204" pitchFamily="34" charset="0"/>
              <a:buChar char="•"/>
              <a:defRPr/>
            </a:pPr>
            <a:r>
              <a:rPr lang="de-CH" sz="2400"/>
              <a:t>Kann es sich gut konzentrieren?</a:t>
            </a:r>
            <a:endParaRPr lang="de-CH" sz="2400">
              <a:latin typeface="+mn-lt"/>
            </a:endParaRPr>
          </a:p>
        </p:txBody>
      </p:sp>
      <p:sp>
        <p:nvSpPr>
          <p:cNvPr id="8" name="Textfeld 7"/>
          <p:cNvSpPr txBox="1"/>
          <p:nvPr/>
        </p:nvSpPr>
        <p:spPr>
          <a:xfrm>
            <a:off x="899592" y="3429000"/>
            <a:ext cx="6759158" cy="461665"/>
          </a:xfrm>
          <a:prstGeom prst="rect">
            <a:avLst/>
          </a:prstGeom>
          <a:noFill/>
        </p:spPr>
        <p:txBody>
          <a:bodyPr wrap="none">
            <a:spAutoFit/>
          </a:bodyPr>
          <a:lstStyle/>
          <a:p>
            <a:pPr marL="342900" indent="-342900">
              <a:buFont typeface="Arial" panose="020B0604020202020204" pitchFamily="34" charset="0"/>
              <a:buChar char="•"/>
              <a:defRPr/>
            </a:pPr>
            <a:r>
              <a:rPr lang="de-CH" sz="2400">
                <a:latin typeface="+mn-lt"/>
              </a:rPr>
              <a:t>Begreift es rasch, worum es bei einer Arbeit geht?</a:t>
            </a:r>
          </a:p>
        </p:txBody>
      </p:sp>
      <p:sp>
        <p:nvSpPr>
          <p:cNvPr id="2" name="Fußzeilenplatzhalter 1"/>
          <p:cNvSpPr>
            <a:spLocks noGrp="1"/>
          </p:cNvSpPr>
          <p:nvPr>
            <p:ph type="ftr" sz="quarter" idx="11"/>
          </p:nvPr>
        </p:nvSpPr>
        <p:spPr/>
        <p:txBody>
          <a:bodyPr/>
          <a:lstStyle/>
          <a:p>
            <a:r>
              <a:rPr lang="de-CH"/>
              <a:t>15</a:t>
            </a:r>
          </a:p>
        </p:txBody>
      </p:sp>
      <p:pic>
        <p:nvPicPr>
          <p:cNvPr id="9" name="Grafik 8">
            <a:extLst>
              <a:ext uri="{FF2B5EF4-FFF2-40B4-BE49-F238E27FC236}">
                <a16:creationId xmlns:a16="http://schemas.microsoft.com/office/drawing/2014/main" id="{5A81EAAD-842E-4A01-9E09-F542581CFFC1}"/>
              </a:ext>
            </a:extLst>
          </p:cNvPr>
          <p:cNvPicPr>
            <a:picLocks noChangeAspect="1"/>
          </p:cNvPicPr>
          <p:nvPr/>
        </p:nvPicPr>
        <p:blipFill>
          <a:blip r:embed="rId3"/>
          <a:stretch>
            <a:fillRect/>
          </a:stretch>
        </p:blipFill>
        <p:spPr>
          <a:xfrm>
            <a:off x="827584" y="4005064"/>
            <a:ext cx="7334124" cy="1012024"/>
          </a:xfrm>
          <a:prstGeom prst="rect">
            <a:avLst/>
          </a:prstGeom>
        </p:spPr>
      </p:pic>
      <p:pic>
        <p:nvPicPr>
          <p:cNvPr id="10" name="Grafik 9">
            <a:extLst>
              <a:ext uri="{FF2B5EF4-FFF2-40B4-BE49-F238E27FC236}">
                <a16:creationId xmlns:a16="http://schemas.microsoft.com/office/drawing/2014/main" id="{BDABD326-D3B0-40F7-BEBC-CCE0769AB217}"/>
              </a:ext>
            </a:extLst>
          </p:cNvPr>
          <p:cNvPicPr>
            <a:picLocks noChangeAspect="1"/>
          </p:cNvPicPr>
          <p:nvPr/>
        </p:nvPicPr>
        <p:blipFill>
          <a:blip r:embed="rId4"/>
          <a:stretch>
            <a:fillRect/>
          </a:stretch>
        </p:blipFill>
        <p:spPr>
          <a:xfrm>
            <a:off x="827585" y="5013176"/>
            <a:ext cx="3600400" cy="646232"/>
          </a:xfrm>
          <a:prstGeom prst="rect">
            <a:avLst/>
          </a:prstGeom>
        </p:spPr>
      </p:pic>
      <p:sp>
        <p:nvSpPr>
          <p:cNvPr id="11" name="Textfeld 10">
            <a:extLst>
              <a:ext uri="{FF2B5EF4-FFF2-40B4-BE49-F238E27FC236}">
                <a16:creationId xmlns:a16="http://schemas.microsoft.com/office/drawing/2014/main" id="{EC9308A1-106E-4300-9DB3-61DA20109D9C}"/>
              </a:ext>
            </a:extLst>
          </p:cNvPr>
          <p:cNvSpPr txBox="1"/>
          <p:nvPr/>
        </p:nvSpPr>
        <p:spPr>
          <a:xfrm>
            <a:off x="899592" y="5589240"/>
            <a:ext cx="6854762" cy="830997"/>
          </a:xfrm>
          <a:prstGeom prst="rect">
            <a:avLst/>
          </a:prstGeom>
          <a:noFill/>
        </p:spPr>
        <p:txBody>
          <a:bodyPr wrap="none">
            <a:spAutoFit/>
          </a:bodyPr>
          <a:lstStyle/>
          <a:p>
            <a:pPr marL="342900" indent="-342900">
              <a:buFont typeface="Arial" panose="020B0604020202020204" pitchFamily="34" charset="0"/>
              <a:buChar char="•"/>
              <a:defRPr/>
            </a:pPr>
            <a:r>
              <a:rPr lang="de-CH" sz="2400"/>
              <a:t>Kann es Argumente abwägen und sich eine eigene </a:t>
            </a:r>
            <a:br>
              <a:rPr lang="de-CH" sz="2400"/>
            </a:br>
            <a:r>
              <a:rPr lang="de-CH" sz="2400"/>
              <a:t>Meinung bilden?</a:t>
            </a:r>
          </a:p>
        </p:txBody>
      </p:sp>
    </p:spTree>
    <p:extLst>
      <p:ext uri="{BB962C8B-B14F-4D97-AF65-F5344CB8AC3E}">
        <p14:creationId xmlns:p14="http://schemas.microsoft.com/office/powerpoint/2010/main" val="17991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83B99229-AF89-4FC7-A86C-0349317BDBF2}"/>
              </a:ext>
            </a:extLst>
          </p:cNvPr>
          <p:cNvSpPr>
            <a:spLocks noGrp="1"/>
          </p:cNvSpPr>
          <p:nvPr>
            <p:ph type="subTitle" idx="1"/>
          </p:nvPr>
        </p:nvSpPr>
        <p:spPr>
          <a:xfrm>
            <a:off x="611560" y="2012995"/>
            <a:ext cx="5040559" cy="750550"/>
          </a:xfrm>
        </p:spPr>
        <p:txBody>
          <a:bodyPr>
            <a:normAutofit/>
          </a:bodyPr>
          <a:lstStyle/>
          <a:p>
            <a:pPr algn="l"/>
            <a:r>
              <a:rPr lang="de-CH"/>
              <a:t>summative Beurteilung</a:t>
            </a:r>
          </a:p>
        </p:txBody>
      </p:sp>
      <p:sp>
        <p:nvSpPr>
          <p:cNvPr id="8" name="Textfeld 7">
            <a:extLst>
              <a:ext uri="{FF2B5EF4-FFF2-40B4-BE49-F238E27FC236}">
                <a16:creationId xmlns:a16="http://schemas.microsoft.com/office/drawing/2014/main" id="{0A289C2C-2733-4BF2-BA55-71C88F5DC09E}"/>
              </a:ext>
            </a:extLst>
          </p:cNvPr>
          <p:cNvSpPr txBox="1"/>
          <p:nvPr/>
        </p:nvSpPr>
        <p:spPr>
          <a:xfrm>
            <a:off x="611560" y="3010292"/>
            <a:ext cx="4536504" cy="496161"/>
          </a:xfrm>
          <a:prstGeom prst="rect">
            <a:avLst/>
          </a:prstGeom>
          <a:noFill/>
        </p:spPr>
        <p:txBody>
          <a:bodyPr wrap="square" rtlCol="0">
            <a:spAutoFit/>
          </a:bodyPr>
          <a:lstStyle/>
          <a:p>
            <a:pPr>
              <a:lnSpc>
                <a:spcPct val="80000"/>
              </a:lnSpc>
              <a:spcBef>
                <a:spcPct val="20000"/>
              </a:spcBef>
            </a:pPr>
            <a:r>
              <a:rPr lang="de-CH" sz="3200">
                <a:solidFill>
                  <a:schemeClr val="tx1">
                    <a:tint val="75000"/>
                  </a:schemeClr>
                </a:solidFill>
              </a:rPr>
              <a:t>formative</a:t>
            </a:r>
            <a:r>
              <a:rPr lang="de-CH" sz="3000">
                <a:solidFill>
                  <a:schemeClr val="tx1">
                    <a:tint val="75000"/>
                  </a:schemeClr>
                </a:solidFill>
              </a:rPr>
              <a:t> Beurteilung</a:t>
            </a:r>
          </a:p>
        </p:txBody>
      </p:sp>
      <p:sp>
        <p:nvSpPr>
          <p:cNvPr id="9" name="Textfeld 8">
            <a:extLst>
              <a:ext uri="{FF2B5EF4-FFF2-40B4-BE49-F238E27FC236}">
                <a16:creationId xmlns:a16="http://schemas.microsoft.com/office/drawing/2014/main" id="{A0B193C6-0B64-4F9E-B972-372FD88866FF}"/>
              </a:ext>
            </a:extLst>
          </p:cNvPr>
          <p:cNvSpPr txBox="1"/>
          <p:nvPr/>
        </p:nvSpPr>
        <p:spPr>
          <a:xfrm>
            <a:off x="611560" y="3879972"/>
            <a:ext cx="5112568" cy="496161"/>
          </a:xfrm>
          <a:prstGeom prst="rect">
            <a:avLst/>
          </a:prstGeom>
          <a:noFill/>
        </p:spPr>
        <p:txBody>
          <a:bodyPr wrap="square" rtlCol="0">
            <a:spAutoFit/>
          </a:bodyPr>
          <a:lstStyle/>
          <a:p>
            <a:pPr>
              <a:lnSpc>
                <a:spcPct val="80000"/>
              </a:lnSpc>
              <a:spcBef>
                <a:spcPct val="20000"/>
              </a:spcBef>
            </a:pPr>
            <a:r>
              <a:rPr lang="de-CH" sz="3200">
                <a:solidFill>
                  <a:schemeClr val="tx1">
                    <a:tint val="75000"/>
                  </a:schemeClr>
                </a:solidFill>
              </a:rPr>
              <a:t>Überfachliche Kompetenzen</a:t>
            </a:r>
          </a:p>
        </p:txBody>
      </p:sp>
      <p:sp>
        <p:nvSpPr>
          <p:cNvPr id="10" name="Textfeld 9">
            <a:extLst>
              <a:ext uri="{FF2B5EF4-FFF2-40B4-BE49-F238E27FC236}">
                <a16:creationId xmlns:a16="http://schemas.microsoft.com/office/drawing/2014/main" id="{374B9813-157F-43DA-8133-08BD67159E26}"/>
              </a:ext>
            </a:extLst>
          </p:cNvPr>
          <p:cNvSpPr txBox="1"/>
          <p:nvPr/>
        </p:nvSpPr>
        <p:spPr>
          <a:xfrm>
            <a:off x="611560" y="4749652"/>
            <a:ext cx="4752528" cy="496161"/>
          </a:xfrm>
          <a:prstGeom prst="rect">
            <a:avLst/>
          </a:prstGeom>
          <a:noFill/>
        </p:spPr>
        <p:txBody>
          <a:bodyPr wrap="square" rtlCol="0">
            <a:spAutoFit/>
          </a:bodyPr>
          <a:lstStyle/>
          <a:p>
            <a:pPr>
              <a:lnSpc>
                <a:spcPct val="80000"/>
              </a:lnSpc>
              <a:spcBef>
                <a:spcPct val="20000"/>
              </a:spcBef>
            </a:pPr>
            <a:r>
              <a:rPr lang="de-CH" sz="3200">
                <a:solidFill>
                  <a:schemeClr val="tx1">
                    <a:tint val="75000"/>
                  </a:schemeClr>
                </a:solidFill>
              </a:rPr>
              <a:t>Expertenurteil</a:t>
            </a:r>
          </a:p>
        </p:txBody>
      </p:sp>
      <p:sp>
        <p:nvSpPr>
          <p:cNvPr id="11" name="Textfeld 10">
            <a:extLst>
              <a:ext uri="{FF2B5EF4-FFF2-40B4-BE49-F238E27FC236}">
                <a16:creationId xmlns:a16="http://schemas.microsoft.com/office/drawing/2014/main" id="{85BB2404-DE8A-4BE0-975D-0FE78255EB01}"/>
              </a:ext>
            </a:extLst>
          </p:cNvPr>
          <p:cNvSpPr txBox="1"/>
          <p:nvPr/>
        </p:nvSpPr>
        <p:spPr>
          <a:xfrm>
            <a:off x="611560" y="1412776"/>
            <a:ext cx="6222986" cy="369332"/>
          </a:xfrm>
          <a:prstGeom prst="rect">
            <a:avLst/>
          </a:prstGeom>
          <a:noFill/>
        </p:spPr>
        <p:txBody>
          <a:bodyPr wrap="none" rtlCol="0">
            <a:spAutoFit/>
          </a:bodyPr>
          <a:lstStyle/>
          <a:p>
            <a:r>
              <a:rPr lang="de-CH"/>
              <a:t>Einschätzung für Übertrittsprotokoll – prognostische Beurteilung</a:t>
            </a:r>
          </a:p>
        </p:txBody>
      </p:sp>
      <p:sp>
        <p:nvSpPr>
          <p:cNvPr id="3" name="Textfeld 2"/>
          <p:cNvSpPr txBox="1"/>
          <p:nvPr/>
        </p:nvSpPr>
        <p:spPr>
          <a:xfrm>
            <a:off x="4427984" y="6335497"/>
            <a:ext cx="360040" cy="276999"/>
          </a:xfrm>
          <a:prstGeom prst="rect">
            <a:avLst/>
          </a:prstGeom>
          <a:noFill/>
        </p:spPr>
        <p:txBody>
          <a:bodyPr wrap="square" rtlCol="0">
            <a:spAutoFit/>
          </a:bodyPr>
          <a:lstStyle/>
          <a:p>
            <a:r>
              <a:rPr lang="de-CH" sz="1200"/>
              <a:t>16</a:t>
            </a:r>
          </a:p>
        </p:txBody>
      </p:sp>
    </p:spTree>
    <p:extLst>
      <p:ext uri="{BB962C8B-B14F-4D97-AF65-F5344CB8AC3E}">
        <p14:creationId xmlns:p14="http://schemas.microsoft.com/office/powerpoint/2010/main" val="164370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27584" y="1844824"/>
            <a:ext cx="7416824" cy="2646878"/>
          </a:xfrm>
          <a:prstGeom prst="rect">
            <a:avLst/>
          </a:prstGeom>
          <a:noFill/>
        </p:spPr>
        <p:txBody>
          <a:bodyPr wrap="square" rtlCol="0">
            <a:spAutoFit/>
          </a:bodyPr>
          <a:lstStyle/>
          <a:p>
            <a:r>
              <a:rPr lang="de-CH" sz="16600" b="1"/>
              <a:t>Fragen?</a:t>
            </a:r>
          </a:p>
        </p:txBody>
      </p:sp>
      <p:sp>
        <p:nvSpPr>
          <p:cNvPr id="2" name="Fußzeilenplatzhalter 1"/>
          <p:cNvSpPr>
            <a:spLocks noGrp="1"/>
          </p:cNvSpPr>
          <p:nvPr>
            <p:ph type="ftr" sz="quarter" idx="11"/>
          </p:nvPr>
        </p:nvSpPr>
        <p:spPr/>
        <p:txBody>
          <a:bodyPr/>
          <a:lstStyle/>
          <a:p>
            <a:r>
              <a:rPr lang="de-CH"/>
              <a:t>17</a:t>
            </a:r>
          </a:p>
        </p:txBody>
      </p:sp>
    </p:spTree>
    <p:extLst>
      <p:ext uri="{BB962C8B-B14F-4D97-AF65-F5344CB8AC3E}">
        <p14:creationId xmlns:p14="http://schemas.microsoft.com/office/powerpoint/2010/main" val="3718020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7"/>
          <p:cNvSpPr txBox="1">
            <a:spLocks noChangeArrowheads="1"/>
          </p:cNvSpPr>
          <p:nvPr/>
        </p:nvSpPr>
        <p:spPr bwMode="auto">
          <a:xfrm>
            <a:off x="910602" y="2326961"/>
            <a:ext cx="893065" cy="461665"/>
          </a:xfrm>
          <a:prstGeom prst="rect">
            <a:avLst/>
          </a:prstGeom>
          <a:noFill/>
          <a:ln w="9525">
            <a:noFill/>
            <a:miter lim="800000"/>
            <a:headEnd/>
            <a:tailEnd/>
          </a:ln>
          <a:effectLst/>
        </p:spPr>
        <p:txBody>
          <a:bodyPr wrap="none">
            <a:spAutoFit/>
          </a:bodyPr>
          <a:lstStyle/>
          <a:p>
            <a:pPr>
              <a:defRPr/>
            </a:pPr>
            <a:r>
              <a:rPr lang="de-CH" sz="2400" b="1"/>
              <a:t>wann</a:t>
            </a:r>
          </a:p>
        </p:txBody>
      </p:sp>
      <p:sp>
        <p:nvSpPr>
          <p:cNvPr id="4" name="Text Box 18"/>
          <p:cNvSpPr txBox="1">
            <a:spLocks noChangeArrowheads="1"/>
          </p:cNvSpPr>
          <p:nvPr/>
        </p:nvSpPr>
        <p:spPr bwMode="auto">
          <a:xfrm>
            <a:off x="4389723" y="2384911"/>
            <a:ext cx="686278" cy="461665"/>
          </a:xfrm>
          <a:prstGeom prst="rect">
            <a:avLst/>
          </a:prstGeom>
          <a:noFill/>
          <a:ln w="9525">
            <a:noFill/>
            <a:miter lim="800000"/>
            <a:headEnd/>
            <a:tailEnd/>
          </a:ln>
          <a:effectLst/>
        </p:spPr>
        <p:txBody>
          <a:bodyPr wrap="none">
            <a:spAutoFit/>
          </a:bodyPr>
          <a:lstStyle/>
          <a:p>
            <a:pPr>
              <a:defRPr/>
            </a:pPr>
            <a:r>
              <a:rPr lang="de-CH" sz="2400" b="1"/>
              <a:t>w</a:t>
            </a:r>
            <a:r>
              <a:rPr lang="de-CH" sz="2400" b="1">
                <a:latin typeface="+mn-lt"/>
              </a:rPr>
              <a:t>as</a:t>
            </a:r>
          </a:p>
        </p:txBody>
      </p:sp>
      <p:sp>
        <p:nvSpPr>
          <p:cNvPr id="5" name="Line 19"/>
          <p:cNvSpPr>
            <a:spLocks noChangeShapeType="1"/>
          </p:cNvSpPr>
          <p:nvPr/>
        </p:nvSpPr>
        <p:spPr bwMode="auto">
          <a:xfrm>
            <a:off x="436733" y="2846874"/>
            <a:ext cx="8382000" cy="0"/>
          </a:xfrm>
          <a:prstGeom prst="line">
            <a:avLst/>
          </a:prstGeom>
          <a:noFill/>
          <a:ln w="15875">
            <a:solidFill>
              <a:schemeClr val="tx1"/>
            </a:solidFill>
            <a:round/>
            <a:headEnd/>
            <a:tailEnd/>
          </a:ln>
          <a:effectLst/>
        </p:spPr>
        <p:txBody>
          <a:bodyPr/>
          <a:lstStyle/>
          <a:p>
            <a:pPr>
              <a:defRPr/>
            </a:pPr>
            <a:endParaRPr lang="de-CH" sz="2400">
              <a:latin typeface="+mn-lt"/>
            </a:endParaRPr>
          </a:p>
        </p:txBody>
      </p:sp>
      <p:sp>
        <p:nvSpPr>
          <p:cNvPr id="7" name="Line 21"/>
          <p:cNvSpPr>
            <a:spLocks noChangeShapeType="1"/>
          </p:cNvSpPr>
          <p:nvPr/>
        </p:nvSpPr>
        <p:spPr bwMode="auto">
          <a:xfrm>
            <a:off x="436733" y="2295277"/>
            <a:ext cx="8382000" cy="0"/>
          </a:xfrm>
          <a:prstGeom prst="line">
            <a:avLst/>
          </a:prstGeom>
          <a:noFill/>
          <a:ln w="15875">
            <a:solidFill>
              <a:schemeClr val="tx1"/>
            </a:solidFill>
            <a:round/>
            <a:headEnd/>
            <a:tailEnd/>
          </a:ln>
          <a:effectLst/>
        </p:spPr>
        <p:txBody>
          <a:bodyPr/>
          <a:lstStyle/>
          <a:p>
            <a:pPr>
              <a:defRPr/>
            </a:pPr>
            <a:endParaRPr lang="de-CH" sz="2400">
              <a:latin typeface="+mn-lt"/>
            </a:endParaRPr>
          </a:p>
        </p:txBody>
      </p:sp>
      <p:sp>
        <p:nvSpPr>
          <p:cNvPr id="8" name="Line 22"/>
          <p:cNvSpPr>
            <a:spLocks noChangeShapeType="1"/>
          </p:cNvSpPr>
          <p:nvPr/>
        </p:nvSpPr>
        <p:spPr bwMode="auto">
          <a:xfrm>
            <a:off x="4079936" y="2489584"/>
            <a:ext cx="0" cy="313590"/>
          </a:xfrm>
          <a:prstGeom prst="line">
            <a:avLst/>
          </a:prstGeom>
          <a:noFill/>
          <a:ln w="15875">
            <a:solidFill>
              <a:schemeClr val="tx1"/>
            </a:solidFill>
            <a:round/>
            <a:headEnd/>
            <a:tailEnd/>
          </a:ln>
          <a:effectLst/>
        </p:spPr>
        <p:txBody>
          <a:bodyPr/>
          <a:lstStyle/>
          <a:p>
            <a:pPr>
              <a:defRPr/>
            </a:pPr>
            <a:endParaRPr lang="de-CH" sz="2400">
              <a:latin typeface="+mn-lt"/>
            </a:endParaRPr>
          </a:p>
        </p:txBody>
      </p:sp>
      <p:grpSp>
        <p:nvGrpSpPr>
          <p:cNvPr id="9" name="Group 36"/>
          <p:cNvGrpSpPr>
            <a:grpSpLocks/>
          </p:cNvGrpSpPr>
          <p:nvPr/>
        </p:nvGrpSpPr>
        <p:grpSpPr bwMode="auto">
          <a:xfrm>
            <a:off x="910602" y="2902404"/>
            <a:ext cx="7558089" cy="2308229"/>
            <a:chOff x="257" y="2152"/>
            <a:chExt cx="4761" cy="1454"/>
          </a:xfrm>
        </p:grpSpPr>
        <p:sp>
          <p:nvSpPr>
            <p:cNvPr id="10" name="Text Box 24"/>
            <p:cNvSpPr txBox="1">
              <a:spLocks noChangeArrowheads="1"/>
            </p:cNvSpPr>
            <p:nvPr/>
          </p:nvSpPr>
          <p:spPr bwMode="auto">
            <a:xfrm>
              <a:off x="257" y="2152"/>
              <a:ext cx="1927" cy="1454"/>
            </a:xfrm>
            <a:prstGeom prst="rect">
              <a:avLst/>
            </a:prstGeom>
            <a:noFill/>
            <a:ln w="9525">
              <a:noFill/>
              <a:miter lim="800000"/>
              <a:headEnd/>
              <a:tailEnd/>
            </a:ln>
            <a:effectLst/>
          </p:spPr>
          <p:txBody>
            <a:bodyPr wrap="none">
              <a:spAutoFit/>
            </a:bodyPr>
            <a:lstStyle/>
            <a:p>
              <a:pPr>
                <a:defRPr/>
              </a:pPr>
              <a:endParaRPr lang="de-CH" sz="2400">
                <a:latin typeface="+mn-lt"/>
              </a:endParaRPr>
            </a:p>
            <a:p>
              <a:pPr>
                <a:defRPr/>
              </a:pPr>
              <a:r>
                <a:rPr lang="de-CH" sz="2400"/>
                <a:t>b</a:t>
              </a:r>
              <a:r>
                <a:rPr lang="de-CH" sz="2400">
                  <a:latin typeface="+mn-lt"/>
                </a:rPr>
                <a:t>is Ende erstes Quartal</a:t>
              </a:r>
            </a:p>
            <a:p>
              <a:pPr>
                <a:defRPr/>
              </a:pPr>
              <a:endParaRPr lang="de-CH" sz="2400">
                <a:latin typeface="+mn-lt"/>
              </a:endParaRPr>
            </a:p>
            <a:p>
              <a:pPr>
                <a:defRPr/>
              </a:pPr>
              <a:r>
                <a:rPr lang="de-CH" sz="2400"/>
                <a:t>individuell abgemacht</a:t>
              </a:r>
            </a:p>
            <a:p>
              <a:pPr>
                <a:defRPr/>
              </a:pPr>
              <a:endParaRPr lang="de-CH" sz="2400">
                <a:latin typeface="+mn-lt"/>
              </a:endParaRPr>
            </a:p>
            <a:p>
              <a:pPr>
                <a:defRPr/>
              </a:pPr>
              <a:r>
                <a:rPr lang="de-CH" sz="2400"/>
                <a:t>Ende Schuljahr</a:t>
              </a:r>
              <a:endParaRPr lang="de-CH" sz="2400">
                <a:latin typeface="+mn-lt"/>
              </a:endParaRPr>
            </a:p>
          </p:txBody>
        </p:sp>
        <p:sp>
          <p:nvSpPr>
            <p:cNvPr id="11" name="Text Box 25"/>
            <p:cNvSpPr txBox="1">
              <a:spLocks noChangeArrowheads="1"/>
            </p:cNvSpPr>
            <p:nvPr/>
          </p:nvSpPr>
          <p:spPr bwMode="auto">
            <a:xfrm>
              <a:off x="2429" y="2350"/>
              <a:ext cx="2589" cy="1221"/>
            </a:xfrm>
            <a:prstGeom prst="rect">
              <a:avLst/>
            </a:prstGeom>
            <a:noFill/>
            <a:ln w="9525">
              <a:noFill/>
              <a:miter lim="800000"/>
              <a:headEnd/>
              <a:tailEnd/>
            </a:ln>
            <a:effectLst/>
          </p:spPr>
          <p:txBody>
            <a:bodyPr wrap="none">
              <a:spAutoFit/>
            </a:bodyPr>
            <a:lstStyle/>
            <a:p>
              <a:pPr>
                <a:buFont typeface="Wingdings" pitchFamily="2" charset="2"/>
                <a:buChar char="ü"/>
                <a:defRPr/>
              </a:pPr>
              <a:r>
                <a:rPr lang="de-CH" sz="2400">
                  <a:latin typeface="+mn-lt"/>
                </a:rPr>
                <a:t> Informationsanlass für Eltern</a:t>
              </a:r>
            </a:p>
            <a:p>
              <a:pPr>
                <a:defRPr/>
              </a:pPr>
              <a:endParaRPr lang="de-CH" sz="2400">
                <a:latin typeface="+mn-lt"/>
              </a:endParaRPr>
            </a:p>
            <a:p>
              <a:pPr>
                <a:buFont typeface="Wingdings" pitchFamily="2" charset="2"/>
                <a:buChar char="ü"/>
                <a:defRPr/>
              </a:pPr>
              <a:r>
                <a:rPr lang="de-CH" sz="2400"/>
                <a:t> Standortgespräch</a:t>
              </a:r>
            </a:p>
            <a:p>
              <a:pPr>
                <a:defRPr/>
              </a:pPr>
              <a:endParaRPr lang="de-CH" sz="2400">
                <a:latin typeface="+mn-lt"/>
              </a:endParaRPr>
            </a:p>
            <a:p>
              <a:pPr>
                <a:buFont typeface="Wingdings" pitchFamily="2" charset="2"/>
                <a:buChar char="ü"/>
                <a:defRPr/>
              </a:pPr>
              <a:r>
                <a:rPr lang="de-CH" sz="2400"/>
                <a:t> Beurteilungsbericht</a:t>
              </a:r>
              <a:endParaRPr lang="de-CH" sz="2400">
                <a:latin typeface="+mn-lt"/>
              </a:endParaRPr>
            </a:p>
          </p:txBody>
        </p:sp>
      </p:grpSp>
      <p:sp>
        <p:nvSpPr>
          <p:cNvPr id="13" name="Line 30"/>
          <p:cNvSpPr>
            <a:spLocks noChangeShapeType="1"/>
          </p:cNvSpPr>
          <p:nvPr/>
        </p:nvSpPr>
        <p:spPr bwMode="auto">
          <a:xfrm>
            <a:off x="381000" y="5517232"/>
            <a:ext cx="8382000" cy="0"/>
          </a:xfrm>
          <a:prstGeom prst="line">
            <a:avLst/>
          </a:prstGeom>
          <a:noFill/>
          <a:ln w="15875">
            <a:solidFill>
              <a:schemeClr val="tx1"/>
            </a:solidFill>
            <a:round/>
            <a:headEnd/>
            <a:tailEnd/>
          </a:ln>
          <a:effectLst/>
        </p:spPr>
        <p:txBody>
          <a:bodyPr/>
          <a:lstStyle/>
          <a:p>
            <a:pPr>
              <a:defRPr/>
            </a:pPr>
            <a:endParaRPr lang="de-CH" sz="2400">
              <a:latin typeface="+mn-lt"/>
            </a:endParaRPr>
          </a:p>
        </p:txBody>
      </p:sp>
      <p:cxnSp>
        <p:nvCxnSpPr>
          <p:cNvPr id="28" name="Gerade Verbindung 27"/>
          <p:cNvCxnSpPr>
            <a:cxnSpLocks/>
          </p:cNvCxnSpPr>
          <p:nvPr/>
        </p:nvCxnSpPr>
        <p:spPr>
          <a:xfrm>
            <a:off x="4082874" y="2902404"/>
            <a:ext cx="0" cy="23762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ußzeilenplatzhalter 1"/>
          <p:cNvSpPr>
            <a:spLocks noGrp="1"/>
          </p:cNvSpPr>
          <p:nvPr>
            <p:ph type="ftr" sz="quarter" idx="11"/>
          </p:nvPr>
        </p:nvSpPr>
        <p:spPr>
          <a:xfrm>
            <a:off x="3124200" y="6448251"/>
            <a:ext cx="2895600" cy="365125"/>
          </a:xfrm>
        </p:spPr>
        <p:txBody>
          <a:bodyPr/>
          <a:lstStyle/>
          <a:p>
            <a:r>
              <a:rPr lang="de-CH"/>
              <a:t>18</a:t>
            </a:r>
          </a:p>
        </p:txBody>
      </p:sp>
      <p:sp>
        <p:nvSpPr>
          <p:cNvPr id="14" name="Textfeld 13">
            <a:extLst>
              <a:ext uri="{FF2B5EF4-FFF2-40B4-BE49-F238E27FC236}">
                <a16:creationId xmlns:a16="http://schemas.microsoft.com/office/drawing/2014/main" id="{3FAECC09-24BA-45D1-9260-D3A4928EC603}"/>
              </a:ext>
            </a:extLst>
          </p:cNvPr>
          <p:cNvSpPr txBox="1"/>
          <p:nvPr/>
        </p:nvSpPr>
        <p:spPr>
          <a:xfrm>
            <a:off x="891416" y="1493140"/>
            <a:ext cx="5749629" cy="584775"/>
          </a:xfrm>
          <a:prstGeom prst="rect">
            <a:avLst/>
          </a:prstGeom>
          <a:noFill/>
        </p:spPr>
        <p:txBody>
          <a:bodyPr wrap="square" rtlCol="0">
            <a:spAutoFit/>
          </a:bodyPr>
          <a:lstStyle/>
          <a:p>
            <a:pPr>
              <a:defRPr/>
            </a:pPr>
            <a:r>
              <a:rPr lang="de-CH" sz="3200" b="1"/>
              <a:t>Zeitlicher Überblick 5. Schuljahr</a:t>
            </a:r>
          </a:p>
        </p:txBody>
      </p:sp>
    </p:spTree>
    <p:extLst>
      <p:ext uri="{BB962C8B-B14F-4D97-AF65-F5344CB8AC3E}">
        <p14:creationId xmlns:p14="http://schemas.microsoft.com/office/powerpoint/2010/main" val="3307838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95536" y="1484784"/>
            <a:ext cx="3600400" cy="954107"/>
          </a:xfrm>
          <a:prstGeom prst="rect">
            <a:avLst/>
          </a:prstGeom>
          <a:noFill/>
        </p:spPr>
        <p:txBody>
          <a:bodyPr wrap="square">
            <a:spAutoFit/>
          </a:bodyPr>
          <a:lstStyle/>
          <a:p>
            <a:pPr>
              <a:defRPr/>
            </a:pPr>
            <a:r>
              <a:rPr lang="de-CH" sz="2800" b="1"/>
              <a:t>Beurteilungsbericht am Ende der 5. Klasse</a:t>
            </a:r>
          </a:p>
        </p:txBody>
      </p:sp>
      <p:sp>
        <p:nvSpPr>
          <p:cNvPr id="2" name="Fußzeilenplatzhalter 1"/>
          <p:cNvSpPr>
            <a:spLocks noGrp="1"/>
          </p:cNvSpPr>
          <p:nvPr>
            <p:ph type="ftr" sz="quarter" idx="11"/>
          </p:nvPr>
        </p:nvSpPr>
        <p:spPr>
          <a:xfrm>
            <a:off x="2267744" y="6309320"/>
            <a:ext cx="2895600" cy="365125"/>
          </a:xfrm>
        </p:spPr>
        <p:txBody>
          <a:bodyPr/>
          <a:lstStyle/>
          <a:p>
            <a:r>
              <a:rPr lang="de-CH"/>
              <a:t>19</a:t>
            </a:r>
          </a:p>
        </p:txBody>
      </p:sp>
      <p:pic>
        <p:nvPicPr>
          <p:cNvPr id="5" name="Grafik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95725" y="-11113"/>
            <a:ext cx="5248275" cy="686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6378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8"/>
          <p:cNvSpPr txBox="1">
            <a:spLocks noChangeArrowheads="1"/>
          </p:cNvSpPr>
          <p:nvPr/>
        </p:nvSpPr>
        <p:spPr bwMode="auto">
          <a:xfrm>
            <a:off x="1466849" y="1433513"/>
            <a:ext cx="5656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5400">
                <a:latin typeface="Calibri" pitchFamily="34" charset="0"/>
              </a:rPr>
              <a:t>Übertrittsverfahren</a:t>
            </a:r>
          </a:p>
        </p:txBody>
      </p:sp>
      <p:sp>
        <p:nvSpPr>
          <p:cNvPr id="4" name="Textfeld 9"/>
          <p:cNvSpPr txBox="1">
            <a:spLocks noChangeArrowheads="1"/>
          </p:cNvSpPr>
          <p:nvPr/>
        </p:nvSpPr>
        <p:spPr bwMode="auto">
          <a:xfrm>
            <a:off x="564934" y="3869501"/>
            <a:ext cx="1879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2800">
                <a:latin typeface="Calibri" pitchFamily="34" charset="0"/>
              </a:rPr>
              <a:t>Primarstufe</a:t>
            </a:r>
          </a:p>
        </p:txBody>
      </p:sp>
      <p:sp>
        <p:nvSpPr>
          <p:cNvPr id="5" name="Textfeld 10"/>
          <p:cNvSpPr txBox="1">
            <a:spLocks noChangeArrowheads="1"/>
          </p:cNvSpPr>
          <p:nvPr/>
        </p:nvSpPr>
        <p:spPr bwMode="auto">
          <a:xfrm>
            <a:off x="6472173" y="3346968"/>
            <a:ext cx="8051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2800">
                <a:latin typeface="Calibri" pitchFamily="34" charset="0"/>
              </a:rPr>
              <a:t>Real</a:t>
            </a:r>
          </a:p>
        </p:txBody>
      </p:sp>
      <p:sp>
        <p:nvSpPr>
          <p:cNvPr id="7" name="Textfeld 12"/>
          <p:cNvSpPr txBox="1">
            <a:spLocks noChangeArrowheads="1"/>
          </p:cNvSpPr>
          <p:nvPr/>
        </p:nvSpPr>
        <p:spPr bwMode="auto">
          <a:xfrm>
            <a:off x="6467037" y="4296218"/>
            <a:ext cx="106181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2800">
                <a:latin typeface="Calibri" pitchFamily="34" charset="0"/>
              </a:rPr>
              <a:t>Sek</a:t>
            </a:r>
          </a:p>
          <a:p>
            <a:pPr eaLnBrk="1" hangingPunct="1"/>
            <a:endParaRPr lang="de-CH" sz="1200">
              <a:latin typeface="Calibri" pitchFamily="34" charset="0"/>
            </a:endParaRPr>
          </a:p>
        </p:txBody>
      </p:sp>
      <p:cxnSp>
        <p:nvCxnSpPr>
          <p:cNvPr id="8" name="Gerade Verbindung mit Pfeil 7"/>
          <p:cNvCxnSpPr>
            <a:cxnSpLocks/>
          </p:cNvCxnSpPr>
          <p:nvPr/>
        </p:nvCxnSpPr>
        <p:spPr>
          <a:xfrm flipV="1">
            <a:off x="5344556" y="3652073"/>
            <a:ext cx="1122481" cy="3338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feld 1"/>
          <p:cNvSpPr txBox="1"/>
          <p:nvPr/>
        </p:nvSpPr>
        <p:spPr>
          <a:xfrm>
            <a:off x="1528834" y="2348880"/>
            <a:ext cx="6151236" cy="523220"/>
          </a:xfrm>
          <a:prstGeom prst="rect">
            <a:avLst/>
          </a:prstGeom>
          <a:noFill/>
        </p:spPr>
        <p:txBody>
          <a:bodyPr wrap="none" rtlCol="0">
            <a:spAutoFit/>
          </a:bodyPr>
          <a:lstStyle/>
          <a:p>
            <a:r>
              <a:rPr lang="de-CH" sz="2800"/>
              <a:t>in Sekundarstufe I (durchlässiges Modell)</a:t>
            </a:r>
          </a:p>
        </p:txBody>
      </p:sp>
      <p:sp>
        <p:nvSpPr>
          <p:cNvPr id="12" name="Textfeld 11"/>
          <p:cNvSpPr txBox="1"/>
          <p:nvPr/>
        </p:nvSpPr>
        <p:spPr>
          <a:xfrm>
            <a:off x="2927100" y="3861048"/>
            <a:ext cx="2440476" cy="523220"/>
          </a:xfrm>
          <a:prstGeom prst="rect">
            <a:avLst/>
          </a:prstGeom>
          <a:noFill/>
        </p:spPr>
        <p:txBody>
          <a:bodyPr wrap="none" rtlCol="0">
            <a:spAutoFit/>
          </a:bodyPr>
          <a:lstStyle/>
          <a:p>
            <a:r>
              <a:rPr lang="de-CH" sz="2800"/>
              <a:t>Sekundarstufe I</a:t>
            </a:r>
          </a:p>
        </p:txBody>
      </p:sp>
      <p:sp>
        <p:nvSpPr>
          <p:cNvPr id="13" name="Fußzeilenplatzhalter 12"/>
          <p:cNvSpPr>
            <a:spLocks noGrp="1"/>
          </p:cNvSpPr>
          <p:nvPr>
            <p:ph type="ftr" sz="quarter" idx="11"/>
          </p:nvPr>
        </p:nvSpPr>
        <p:spPr/>
        <p:txBody>
          <a:bodyPr/>
          <a:lstStyle/>
          <a:p>
            <a:fld id="{9A8DB834-D50B-472D-B030-197FDB6B3461}" type="slidenum">
              <a:rPr lang="de-CH" smtClean="0"/>
              <a:t>2</a:t>
            </a:fld>
            <a:endParaRPr lang="de-CH"/>
          </a:p>
        </p:txBody>
      </p:sp>
      <p:cxnSp>
        <p:nvCxnSpPr>
          <p:cNvPr id="14" name="Gerade Verbindung mit Pfeil 13">
            <a:extLst>
              <a:ext uri="{FF2B5EF4-FFF2-40B4-BE49-F238E27FC236}">
                <a16:creationId xmlns:a16="http://schemas.microsoft.com/office/drawing/2014/main" id="{EDAFA258-81AB-4244-8508-B3F271467D49}"/>
              </a:ext>
            </a:extLst>
          </p:cNvPr>
          <p:cNvCxnSpPr>
            <a:cxnSpLocks/>
          </p:cNvCxnSpPr>
          <p:nvPr/>
        </p:nvCxnSpPr>
        <p:spPr>
          <a:xfrm>
            <a:off x="5344556" y="4212220"/>
            <a:ext cx="1107823" cy="34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AD0A7769-1EAE-4BA8-9372-86393B77D51D}"/>
              </a:ext>
            </a:extLst>
          </p:cNvPr>
          <p:cNvCxnSpPr>
            <a:cxnSpLocks/>
            <a:stCxn id="4" idx="3"/>
            <a:endCxn id="12" idx="1"/>
          </p:cNvCxnSpPr>
          <p:nvPr/>
        </p:nvCxnSpPr>
        <p:spPr>
          <a:xfrm flipV="1">
            <a:off x="2444103" y="4122658"/>
            <a:ext cx="482997" cy="845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18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ppt_x"/>
                                          </p:val>
                                        </p:tav>
                                        <p:tav tm="100000">
                                          <p:val>
                                            <p:strVal val="#ppt_x"/>
                                          </p:val>
                                        </p:tav>
                                      </p:tavLst>
                                    </p:anim>
                                    <p:anim calcmode="lin" valueType="num">
                                      <p:cBhvr additive="base">
                                        <p:cTn id="4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2"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7"/>
          <p:cNvSpPr txBox="1">
            <a:spLocks noChangeArrowheads="1"/>
          </p:cNvSpPr>
          <p:nvPr/>
        </p:nvSpPr>
        <p:spPr bwMode="auto">
          <a:xfrm>
            <a:off x="416687" y="1586043"/>
            <a:ext cx="893065" cy="461665"/>
          </a:xfrm>
          <a:prstGeom prst="rect">
            <a:avLst/>
          </a:prstGeom>
          <a:noFill/>
          <a:ln w="9525">
            <a:noFill/>
            <a:miter lim="800000"/>
            <a:headEnd/>
            <a:tailEnd/>
          </a:ln>
          <a:effectLst/>
        </p:spPr>
        <p:txBody>
          <a:bodyPr wrap="none">
            <a:spAutoFit/>
          </a:bodyPr>
          <a:lstStyle/>
          <a:p>
            <a:pPr>
              <a:defRPr/>
            </a:pPr>
            <a:r>
              <a:rPr lang="de-CH" sz="2400" b="1"/>
              <a:t>w</a:t>
            </a:r>
            <a:r>
              <a:rPr lang="de-CH" sz="2400" b="1">
                <a:latin typeface="+mn-lt"/>
              </a:rPr>
              <a:t>ann</a:t>
            </a:r>
          </a:p>
        </p:txBody>
      </p:sp>
      <p:sp>
        <p:nvSpPr>
          <p:cNvPr id="4" name="Text Box 18"/>
          <p:cNvSpPr txBox="1">
            <a:spLocks noChangeArrowheads="1"/>
          </p:cNvSpPr>
          <p:nvPr/>
        </p:nvSpPr>
        <p:spPr bwMode="auto">
          <a:xfrm>
            <a:off x="4006180" y="1577839"/>
            <a:ext cx="686278" cy="461665"/>
          </a:xfrm>
          <a:prstGeom prst="rect">
            <a:avLst/>
          </a:prstGeom>
          <a:noFill/>
          <a:ln w="9525">
            <a:noFill/>
            <a:miter lim="800000"/>
            <a:headEnd/>
            <a:tailEnd/>
          </a:ln>
          <a:effectLst/>
        </p:spPr>
        <p:txBody>
          <a:bodyPr wrap="none">
            <a:spAutoFit/>
          </a:bodyPr>
          <a:lstStyle/>
          <a:p>
            <a:pPr>
              <a:defRPr/>
            </a:pPr>
            <a:r>
              <a:rPr lang="de-CH" sz="2400" b="1"/>
              <a:t>w</a:t>
            </a:r>
            <a:r>
              <a:rPr lang="de-CH" sz="2400" b="1">
                <a:latin typeface="+mn-lt"/>
              </a:rPr>
              <a:t>as</a:t>
            </a:r>
          </a:p>
        </p:txBody>
      </p:sp>
      <p:sp>
        <p:nvSpPr>
          <p:cNvPr id="5" name="Line 19"/>
          <p:cNvSpPr>
            <a:spLocks noChangeShapeType="1"/>
          </p:cNvSpPr>
          <p:nvPr/>
        </p:nvSpPr>
        <p:spPr bwMode="auto">
          <a:xfrm>
            <a:off x="179512" y="1556792"/>
            <a:ext cx="8382000" cy="0"/>
          </a:xfrm>
          <a:prstGeom prst="line">
            <a:avLst/>
          </a:prstGeom>
          <a:noFill/>
          <a:ln w="15875">
            <a:solidFill>
              <a:schemeClr val="tx1"/>
            </a:solidFill>
            <a:round/>
            <a:headEnd/>
            <a:tailEnd/>
          </a:ln>
          <a:effectLst/>
        </p:spPr>
        <p:txBody>
          <a:bodyPr/>
          <a:lstStyle/>
          <a:p>
            <a:pPr>
              <a:defRPr/>
            </a:pPr>
            <a:endParaRPr lang="de-CH" sz="2400">
              <a:latin typeface="+mn-lt"/>
            </a:endParaRPr>
          </a:p>
        </p:txBody>
      </p:sp>
      <p:sp>
        <p:nvSpPr>
          <p:cNvPr id="8" name="Line 22"/>
          <p:cNvSpPr>
            <a:spLocks noChangeShapeType="1"/>
          </p:cNvSpPr>
          <p:nvPr/>
        </p:nvSpPr>
        <p:spPr bwMode="auto">
          <a:xfrm>
            <a:off x="3699794" y="1673762"/>
            <a:ext cx="0" cy="228600"/>
          </a:xfrm>
          <a:prstGeom prst="line">
            <a:avLst/>
          </a:prstGeom>
          <a:noFill/>
          <a:ln w="15875">
            <a:solidFill>
              <a:schemeClr val="tx1"/>
            </a:solidFill>
            <a:round/>
            <a:headEnd/>
            <a:tailEnd/>
          </a:ln>
          <a:effectLst/>
        </p:spPr>
        <p:txBody>
          <a:bodyPr/>
          <a:lstStyle/>
          <a:p>
            <a:pPr>
              <a:defRPr/>
            </a:pPr>
            <a:endParaRPr lang="de-CH" sz="2400">
              <a:latin typeface="+mn-lt"/>
            </a:endParaRPr>
          </a:p>
        </p:txBody>
      </p:sp>
      <p:sp>
        <p:nvSpPr>
          <p:cNvPr id="13" name="Line 30"/>
          <p:cNvSpPr>
            <a:spLocks noChangeShapeType="1"/>
          </p:cNvSpPr>
          <p:nvPr/>
        </p:nvSpPr>
        <p:spPr bwMode="auto">
          <a:xfrm>
            <a:off x="35496" y="2060848"/>
            <a:ext cx="8382000" cy="0"/>
          </a:xfrm>
          <a:prstGeom prst="line">
            <a:avLst/>
          </a:prstGeom>
          <a:noFill/>
          <a:ln w="15875">
            <a:solidFill>
              <a:schemeClr val="tx1"/>
            </a:solidFill>
            <a:round/>
            <a:headEnd/>
            <a:tailEnd/>
          </a:ln>
          <a:effectLst/>
        </p:spPr>
        <p:txBody>
          <a:bodyPr/>
          <a:lstStyle/>
          <a:p>
            <a:pPr>
              <a:defRPr/>
            </a:pPr>
            <a:endParaRPr lang="de-CH" sz="2400">
              <a:latin typeface="+mn-lt"/>
            </a:endParaRPr>
          </a:p>
        </p:txBody>
      </p:sp>
      <p:grpSp>
        <p:nvGrpSpPr>
          <p:cNvPr id="14" name="Group 38"/>
          <p:cNvGrpSpPr>
            <a:grpSpLocks/>
          </p:cNvGrpSpPr>
          <p:nvPr/>
        </p:nvGrpSpPr>
        <p:grpSpPr bwMode="auto">
          <a:xfrm>
            <a:off x="411817" y="3068960"/>
            <a:ext cx="8050216" cy="1611923"/>
            <a:chOff x="566" y="3673"/>
            <a:chExt cx="5071" cy="1131"/>
          </a:xfrm>
        </p:grpSpPr>
        <p:sp>
          <p:nvSpPr>
            <p:cNvPr id="15" name="Text Box 29"/>
            <p:cNvSpPr txBox="1">
              <a:spLocks noChangeArrowheads="1"/>
            </p:cNvSpPr>
            <p:nvPr/>
          </p:nvSpPr>
          <p:spPr bwMode="auto">
            <a:xfrm>
              <a:off x="566" y="3673"/>
              <a:ext cx="1505" cy="324"/>
            </a:xfrm>
            <a:prstGeom prst="rect">
              <a:avLst/>
            </a:prstGeom>
            <a:noFill/>
            <a:ln w="9525">
              <a:noFill/>
              <a:miter lim="800000"/>
              <a:headEnd/>
              <a:tailEnd/>
            </a:ln>
            <a:effectLst/>
          </p:spPr>
          <p:txBody>
            <a:bodyPr wrap="none">
              <a:spAutoFit/>
            </a:bodyPr>
            <a:lstStyle/>
            <a:p>
              <a:pPr>
                <a:defRPr/>
              </a:pPr>
              <a:r>
                <a:rPr lang="de-CH" sz="2400"/>
                <a:t>v</a:t>
              </a:r>
              <a:r>
                <a:rPr lang="de-CH" sz="2400">
                  <a:latin typeface="+mn-lt"/>
                </a:rPr>
                <a:t>or Mitte Februar</a:t>
              </a:r>
            </a:p>
          </p:txBody>
        </p:sp>
        <p:sp>
          <p:nvSpPr>
            <p:cNvPr id="16" name="Text Box 31"/>
            <p:cNvSpPr txBox="1">
              <a:spLocks noChangeArrowheads="1"/>
            </p:cNvSpPr>
            <p:nvPr/>
          </p:nvSpPr>
          <p:spPr bwMode="auto">
            <a:xfrm>
              <a:off x="2688" y="3703"/>
              <a:ext cx="2949" cy="1101"/>
            </a:xfrm>
            <a:prstGeom prst="rect">
              <a:avLst/>
            </a:prstGeom>
            <a:noFill/>
            <a:ln w="9525">
              <a:noFill/>
              <a:miter lim="800000"/>
              <a:headEnd/>
              <a:tailEnd/>
            </a:ln>
            <a:effectLst/>
          </p:spPr>
          <p:txBody>
            <a:bodyPr wrap="none">
              <a:spAutoFit/>
            </a:bodyPr>
            <a:lstStyle/>
            <a:p>
              <a:pPr>
                <a:buFont typeface="Wingdings" pitchFamily="2" charset="2"/>
                <a:buChar char="ü"/>
                <a:defRPr/>
              </a:pPr>
              <a:r>
                <a:rPr lang="de-CH" sz="2400">
                  <a:latin typeface="+mn-lt"/>
                </a:rPr>
                <a:t> </a:t>
              </a:r>
              <a:r>
                <a:rPr lang="de-CH" sz="2400" err="1">
                  <a:latin typeface="+mn-lt"/>
                </a:rPr>
                <a:t>Übertrittsgespräch</a:t>
              </a:r>
              <a:r>
                <a:rPr lang="de-CH" sz="2400">
                  <a:latin typeface="+mn-lt"/>
                </a:rPr>
                <a:t> mit den Eltern</a:t>
              </a:r>
              <a:br>
                <a:rPr lang="de-CH" sz="2400">
                  <a:latin typeface="+mn-lt"/>
                </a:rPr>
              </a:br>
              <a:r>
                <a:rPr lang="de-CH" sz="2400">
                  <a:latin typeface="+mn-lt"/>
                </a:rPr>
                <a:t>    und der Schülerin/dem Schüler/</a:t>
              </a:r>
            </a:p>
            <a:p>
              <a:pPr>
                <a:buFont typeface="Wingdings" pitchFamily="2" charset="2"/>
                <a:buChar char="ü"/>
                <a:defRPr/>
              </a:pPr>
              <a:r>
                <a:rPr lang="de-CH" sz="2400" err="1">
                  <a:latin typeface="+mn-lt"/>
                </a:rPr>
                <a:t>Übertrittsprotokoll</a:t>
              </a:r>
              <a:endParaRPr lang="de-CH" sz="2400">
                <a:latin typeface="+mn-lt"/>
              </a:endParaRPr>
            </a:p>
            <a:p>
              <a:pPr>
                <a:defRPr/>
              </a:pPr>
              <a:endParaRPr lang="de-CH" sz="2400">
                <a:latin typeface="+mn-lt"/>
              </a:endParaRPr>
            </a:p>
          </p:txBody>
        </p:sp>
      </p:grpSp>
      <p:grpSp>
        <p:nvGrpSpPr>
          <p:cNvPr id="17" name="Group 36"/>
          <p:cNvGrpSpPr>
            <a:grpSpLocks/>
          </p:cNvGrpSpPr>
          <p:nvPr/>
        </p:nvGrpSpPr>
        <p:grpSpPr bwMode="auto">
          <a:xfrm>
            <a:off x="438198" y="2132856"/>
            <a:ext cx="8628063" cy="520700"/>
            <a:chOff x="339" y="1503"/>
            <a:chExt cx="5435" cy="328"/>
          </a:xfrm>
        </p:grpSpPr>
        <p:sp>
          <p:nvSpPr>
            <p:cNvPr id="18" name="Text Box 24"/>
            <p:cNvSpPr txBox="1">
              <a:spLocks noChangeArrowheads="1"/>
            </p:cNvSpPr>
            <p:nvPr/>
          </p:nvSpPr>
          <p:spPr bwMode="auto">
            <a:xfrm>
              <a:off x="339" y="1503"/>
              <a:ext cx="1668" cy="291"/>
            </a:xfrm>
            <a:prstGeom prst="rect">
              <a:avLst/>
            </a:prstGeom>
            <a:noFill/>
            <a:ln w="9525">
              <a:noFill/>
              <a:miter lim="800000"/>
              <a:headEnd/>
              <a:tailEnd/>
            </a:ln>
            <a:effectLst/>
          </p:spPr>
          <p:txBody>
            <a:bodyPr wrap="none">
              <a:spAutoFit/>
            </a:bodyPr>
            <a:lstStyle/>
            <a:p>
              <a:pPr>
                <a:defRPr/>
              </a:pPr>
              <a:r>
                <a:rPr lang="de-CH" sz="2400">
                  <a:latin typeface="+mn-lt"/>
                </a:rPr>
                <a:t>Oktober/November</a:t>
              </a:r>
            </a:p>
          </p:txBody>
        </p:sp>
        <p:sp>
          <p:nvSpPr>
            <p:cNvPr id="19" name="Text Box 25"/>
            <p:cNvSpPr txBox="1">
              <a:spLocks noChangeArrowheads="1"/>
            </p:cNvSpPr>
            <p:nvPr/>
          </p:nvSpPr>
          <p:spPr bwMode="auto">
            <a:xfrm>
              <a:off x="2428" y="1540"/>
              <a:ext cx="3346" cy="291"/>
            </a:xfrm>
            <a:prstGeom prst="rect">
              <a:avLst/>
            </a:prstGeom>
            <a:noFill/>
            <a:ln w="9525">
              <a:noFill/>
              <a:miter lim="800000"/>
              <a:headEnd/>
              <a:tailEnd/>
            </a:ln>
            <a:effectLst/>
          </p:spPr>
          <p:txBody>
            <a:bodyPr wrap="square">
              <a:spAutoFit/>
            </a:bodyPr>
            <a:lstStyle/>
            <a:p>
              <a:pPr>
                <a:buFont typeface="Wingdings" pitchFamily="2" charset="2"/>
                <a:buChar char="ü"/>
                <a:defRPr/>
              </a:pPr>
              <a:r>
                <a:rPr lang="de-CH" sz="2400">
                  <a:latin typeface="+mn-lt"/>
                </a:rPr>
                <a:t> Zwischenbericht/Standortbestimmung</a:t>
              </a:r>
            </a:p>
          </p:txBody>
        </p:sp>
      </p:grpSp>
      <p:sp>
        <p:nvSpPr>
          <p:cNvPr id="20" name="Text Box 20"/>
          <p:cNvSpPr txBox="1">
            <a:spLocks noChangeArrowheads="1"/>
          </p:cNvSpPr>
          <p:nvPr/>
        </p:nvSpPr>
        <p:spPr bwMode="auto">
          <a:xfrm>
            <a:off x="393597" y="1014262"/>
            <a:ext cx="5574155" cy="584775"/>
          </a:xfrm>
          <a:prstGeom prst="rect">
            <a:avLst/>
          </a:prstGeom>
          <a:noFill/>
          <a:ln w="9525">
            <a:noFill/>
            <a:miter lim="800000"/>
            <a:headEnd/>
            <a:tailEnd/>
          </a:ln>
          <a:effectLst/>
        </p:spPr>
        <p:txBody>
          <a:bodyPr wrap="none">
            <a:spAutoFit/>
          </a:bodyPr>
          <a:lstStyle/>
          <a:p>
            <a:pPr>
              <a:defRPr/>
            </a:pPr>
            <a:r>
              <a:rPr lang="de-CH" sz="3200" b="1">
                <a:latin typeface="+mn-lt"/>
              </a:rPr>
              <a:t>Zeitlicher Überblick 6. Schuljahr</a:t>
            </a:r>
          </a:p>
        </p:txBody>
      </p:sp>
      <p:grpSp>
        <p:nvGrpSpPr>
          <p:cNvPr id="21" name="Group 36"/>
          <p:cNvGrpSpPr>
            <a:grpSpLocks/>
          </p:cNvGrpSpPr>
          <p:nvPr/>
        </p:nvGrpSpPr>
        <p:grpSpPr bwMode="auto">
          <a:xfrm>
            <a:off x="436284" y="2636912"/>
            <a:ext cx="6022975" cy="461963"/>
            <a:chOff x="364" y="1735"/>
            <a:chExt cx="3794" cy="291"/>
          </a:xfrm>
        </p:grpSpPr>
        <p:sp>
          <p:nvSpPr>
            <p:cNvPr id="22" name="Text Box 24"/>
            <p:cNvSpPr txBox="1">
              <a:spLocks noChangeArrowheads="1"/>
            </p:cNvSpPr>
            <p:nvPr/>
          </p:nvSpPr>
          <p:spPr bwMode="auto">
            <a:xfrm>
              <a:off x="364" y="1735"/>
              <a:ext cx="1348" cy="291"/>
            </a:xfrm>
            <a:prstGeom prst="rect">
              <a:avLst/>
            </a:prstGeom>
            <a:noFill/>
            <a:ln w="9525">
              <a:noFill/>
              <a:miter lim="800000"/>
              <a:headEnd/>
              <a:tailEnd/>
            </a:ln>
            <a:effectLst/>
          </p:spPr>
          <p:txBody>
            <a:bodyPr wrap="none">
              <a:spAutoFit/>
            </a:bodyPr>
            <a:lstStyle/>
            <a:p>
              <a:pPr>
                <a:defRPr/>
              </a:pPr>
              <a:r>
                <a:rPr lang="de-CH" sz="2400"/>
                <a:t>a</a:t>
              </a:r>
              <a:r>
                <a:rPr lang="de-CH" sz="2400">
                  <a:latin typeface="+mn-lt"/>
                </a:rPr>
                <a:t>b Mitte Januar</a:t>
              </a:r>
            </a:p>
          </p:txBody>
        </p:sp>
        <p:sp>
          <p:nvSpPr>
            <p:cNvPr id="23" name="Text Box 25"/>
            <p:cNvSpPr txBox="1">
              <a:spLocks noChangeArrowheads="1"/>
            </p:cNvSpPr>
            <p:nvPr/>
          </p:nvSpPr>
          <p:spPr bwMode="auto">
            <a:xfrm>
              <a:off x="2474" y="1735"/>
              <a:ext cx="1684" cy="291"/>
            </a:xfrm>
            <a:prstGeom prst="rect">
              <a:avLst/>
            </a:prstGeom>
            <a:noFill/>
            <a:ln w="9525">
              <a:noFill/>
              <a:miter lim="800000"/>
              <a:headEnd/>
              <a:tailEnd/>
            </a:ln>
            <a:effectLst/>
          </p:spPr>
          <p:txBody>
            <a:bodyPr wrap="none">
              <a:spAutoFit/>
            </a:bodyPr>
            <a:lstStyle/>
            <a:p>
              <a:pPr>
                <a:buFont typeface="Wingdings" pitchFamily="2" charset="2"/>
                <a:buChar char="ü"/>
                <a:defRPr/>
              </a:pPr>
              <a:r>
                <a:rPr lang="de-CH" sz="2400">
                  <a:latin typeface="+mn-lt"/>
                </a:rPr>
                <a:t> </a:t>
              </a:r>
              <a:r>
                <a:rPr lang="de-CH" sz="2400" err="1">
                  <a:latin typeface="+mn-lt"/>
                </a:rPr>
                <a:t>Übertrittsbericht</a:t>
              </a:r>
              <a:endParaRPr lang="de-CH" sz="2400">
                <a:latin typeface="+mn-lt"/>
              </a:endParaRPr>
            </a:p>
          </p:txBody>
        </p:sp>
      </p:grpSp>
      <p:grpSp>
        <p:nvGrpSpPr>
          <p:cNvPr id="24" name="Group 38"/>
          <p:cNvGrpSpPr>
            <a:grpSpLocks/>
          </p:cNvGrpSpPr>
          <p:nvPr/>
        </p:nvGrpSpPr>
        <p:grpSpPr bwMode="auto">
          <a:xfrm>
            <a:off x="411817" y="5085537"/>
            <a:ext cx="5846760" cy="461727"/>
            <a:chOff x="573" y="3409"/>
            <a:chExt cx="3683" cy="317"/>
          </a:xfrm>
        </p:grpSpPr>
        <p:sp>
          <p:nvSpPr>
            <p:cNvPr id="25" name="Text Box 29"/>
            <p:cNvSpPr txBox="1">
              <a:spLocks noChangeArrowheads="1"/>
            </p:cNvSpPr>
            <p:nvPr/>
          </p:nvSpPr>
          <p:spPr bwMode="auto">
            <a:xfrm>
              <a:off x="573" y="3409"/>
              <a:ext cx="1255" cy="317"/>
            </a:xfrm>
            <a:prstGeom prst="rect">
              <a:avLst/>
            </a:prstGeom>
            <a:noFill/>
            <a:ln w="9525">
              <a:noFill/>
              <a:miter lim="800000"/>
              <a:headEnd/>
              <a:tailEnd/>
            </a:ln>
            <a:effectLst/>
          </p:spPr>
          <p:txBody>
            <a:bodyPr wrap="none">
              <a:spAutoFit/>
            </a:bodyPr>
            <a:lstStyle/>
            <a:p>
              <a:pPr>
                <a:defRPr/>
              </a:pPr>
              <a:r>
                <a:rPr lang="de-CH" sz="2400">
                  <a:latin typeface="+mn-lt"/>
                </a:rPr>
                <a:t>DIN-Woche 11</a:t>
              </a:r>
            </a:p>
          </p:txBody>
        </p:sp>
        <p:sp>
          <p:nvSpPr>
            <p:cNvPr id="26" name="Text Box 31"/>
            <p:cNvSpPr txBox="1">
              <a:spLocks noChangeArrowheads="1"/>
            </p:cNvSpPr>
            <p:nvPr/>
          </p:nvSpPr>
          <p:spPr bwMode="auto">
            <a:xfrm>
              <a:off x="2698" y="3409"/>
              <a:ext cx="1558" cy="317"/>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 typeface="Wingdings" pitchFamily="2" charset="2"/>
                <a:buChar char="ü"/>
              </a:pPr>
              <a:r>
                <a:rPr lang="de-CH">
                  <a:latin typeface="Calibri" pitchFamily="34" charset="0"/>
                </a:rPr>
                <a:t> Kontrollprüfung</a:t>
              </a:r>
            </a:p>
          </p:txBody>
        </p:sp>
      </p:grpSp>
      <p:cxnSp>
        <p:nvCxnSpPr>
          <p:cNvPr id="28" name="Gerade Verbindung 27"/>
          <p:cNvCxnSpPr/>
          <p:nvPr/>
        </p:nvCxnSpPr>
        <p:spPr>
          <a:xfrm>
            <a:off x="3687617" y="2060848"/>
            <a:ext cx="24354" cy="448506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 name="Group 36"/>
          <p:cNvGrpSpPr>
            <a:grpSpLocks/>
          </p:cNvGrpSpPr>
          <p:nvPr/>
        </p:nvGrpSpPr>
        <p:grpSpPr bwMode="auto">
          <a:xfrm>
            <a:off x="393597" y="5589240"/>
            <a:ext cx="7207250" cy="469901"/>
            <a:chOff x="282" y="1730"/>
            <a:chExt cx="4540" cy="296"/>
          </a:xfrm>
        </p:grpSpPr>
        <p:sp>
          <p:nvSpPr>
            <p:cNvPr id="30" name="Text Box 24"/>
            <p:cNvSpPr txBox="1">
              <a:spLocks noChangeArrowheads="1"/>
            </p:cNvSpPr>
            <p:nvPr/>
          </p:nvSpPr>
          <p:spPr bwMode="auto">
            <a:xfrm>
              <a:off x="282" y="1730"/>
              <a:ext cx="958" cy="291"/>
            </a:xfrm>
            <a:prstGeom prst="rect">
              <a:avLst/>
            </a:prstGeom>
            <a:noFill/>
            <a:ln w="9525">
              <a:noFill/>
              <a:miter lim="800000"/>
              <a:headEnd/>
              <a:tailEnd/>
            </a:ln>
            <a:effectLst/>
          </p:spPr>
          <p:txBody>
            <a:bodyPr wrap="none">
              <a:spAutoFit/>
            </a:bodyPr>
            <a:lstStyle/>
            <a:p>
              <a:pPr>
                <a:defRPr/>
              </a:pPr>
              <a:r>
                <a:rPr lang="de-CH" sz="2400">
                  <a:latin typeface="+mn-lt"/>
                </a:rPr>
                <a:t>Ende März</a:t>
              </a:r>
            </a:p>
          </p:txBody>
        </p:sp>
        <p:sp>
          <p:nvSpPr>
            <p:cNvPr id="31" name="Text Box 25"/>
            <p:cNvSpPr txBox="1">
              <a:spLocks noChangeArrowheads="1"/>
            </p:cNvSpPr>
            <p:nvPr/>
          </p:nvSpPr>
          <p:spPr bwMode="auto">
            <a:xfrm>
              <a:off x="2429" y="1735"/>
              <a:ext cx="2393" cy="291"/>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 typeface="Wingdings" pitchFamily="2" charset="2"/>
                <a:buChar char="ü"/>
              </a:pPr>
              <a:r>
                <a:rPr lang="de-CH">
                  <a:latin typeface="Calibri" pitchFamily="34" charset="0"/>
                </a:rPr>
                <a:t> Entscheid der Schulleitung</a:t>
              </a:r>
            </a:p>
          </p:txBody>
        </p:sp>
      </p:grpSp>
      <p:sp>
        <p:nvSpPr>
          <p:cNvPr id="2" name="Fußzeilenplatzhalter 1"/>
          <p:cNvSpPr>
            <a:spLocks noGrp="1"/>
          </p:cNvSpPr>
          <p:nvPr>
            <p:ph type="ftr" sz="quarter" idx="11"/>
          </p:nvPr>
        </p:nvSpPr>
        <p:spPr>
          <a:xfrm>
            <a:off x="3086248" y="6381328"/>
            <a:ext cx="2895600" cy="365125"/>
          </a:xfrm>
        </p:spPr>
        <p:txBody>
          <a:bodyPr/>
          <a:lstStyle/>
          <a:p>
            <a:r>
              <a:rPr lang="de-CH"/>
              <a:t>20</a:t>
            </a:r>
          </a:p>
        </p:txBody>
      </p:sp>
      <p:grpSp>
        <p:nvGrpSpPr>
          <p:cNvPr id="37" name="Group 38"/>
          <p:cNvGrpSpPr>
            <a:grpSpLocks/>
          </p:cNvGrpSpPr>
          <p:nvPr/>
        </p:nvGrpSpPr>
        <p:grpSpPr bwMode="auto">
          <a:xfrm>
            <a:off x="361876" y="4293096"/>
            <a:ext cx="8662996" cy="830903"/>
            <a:chOff x="560" y="3703"/>
            <a:chExt cx="5457" cy="583"/>
          </a:xfrm>
        </p:grpSpPr>
        <p:sp>
          <p:nvSpPr>
            <p:cNvPr id="38" name="Text Box 29"/>
            <p:cNvSpPr txBox="1">
              <a:spLocks noChangeArrowheads="1"/>
            </p:cNvSpPr>
            <p:nvPr/>
          </p:nvSpPr>
          <p:spPr bwMode="auto">
            <a:xfrm>
              <a:off x="560" y="3713"/>
              <a:ext cx="1285" cy="324"/>
            </a:xfrm>
            <a:prstGeom prst="rect">
              <a:avLst/>
            </a:prstGeom>
            <a:noFill/>
            <a:ln w="9525">
              <a:noFill/>
              <a:miter lim="800000"/>
              <a:headEnd/>
              <a:tailEnd/>
            </a:ln>
            <a:effectLst/>
          </p:spPr>
          <p:txBody>
            <a:bodyPr wrap="none">
              <a:spAutoFit/>
            </a:bodyPr>
            <a:lstStyle/>
            <a:p>
              <a:pPr>
                <a:defRPr/>
              </a:pPr>
              <a:r>
                <a:rPr lang="de-CH" sz="2400"/>
                <a:t>b</a:t>
              </a:r>
              <a:r>
                <a:rPr lang="de-CH" sz="2400">
                  <a:latin typeface="+mn-lt"/>
                </a:rPr>
                <a:t>is </a:t>
              </a:r>
              <a:r>
                <a:rPr lang="de-CH" sz="2400"/>
                <a:t>20</a:t>
              </a:r>
              <a:r>
                <a:rPr lang="de-CH" sz="2400">
                  <a:latin typeface="+mn-lt"/>
                </a:rPr>
                <a:t>. Februar</a:t>
              </a:r>
            </a:p>
          </p:txBody>
        </p:sp>
        <p:sp>
          <p:nvSpPr>
            <p:cNvPr id="39" name="Text Box 31"/>
            <p:cNvSpPr txBox="1">
              <a:spLocks noChangeArrowheads="1"/>
            </p:cNvSpPr>
            <p:nvPr/>
          </p:nvSpPr>
          <p:spPr bwMode="auto">
            <a:xfrm>
              <a:off x="2688" y="3703"/>
              <a:ext cx="3329" cy="583"/>
            </a:xfrm>
            <a:prstGeom prst="rect">
              <a:avLst/>
            </a:prstGeom>
            <a:noFill/>
            <a:ln w="9525">
              <a:noFill/>
              <a:miter lim="800000"/>
              <a:headEnd/>
              <a:tailEnd/>
            </a:ln>
            <a:effectLst/>
          </p:spPr>
          <p:txBody>
            <a:bodyPr wrap="none">
              <a:spAutoFit/>
            </a:bodyPr>
            <a:lstStyle/>
            <a:p>
              <a:pPr>
                <a:buFont typeface="Wingdings" pitchFamily="2" charset="2"/>
                <a:buChar char="ü"/>
                <a:defRPr/>
              </a:pPr>
              <a:r>
                <a:rPr lang="de-CH" sz="2400">
                  <a:latin typeface="+mn-lt"/>
                </a:rPr>
                <a:t> Anmeldung zur Kontrollprüfung, wenn</a:t>
              </a:r>
              <a:br>
                <a:rPr lang="de-CH" sz="2400"/>
              </a:br>
              <a:r>
                <a:rPr lang="de-CH" sz="2400"/>
                <a:t>     kein gemeinsamer Antrag</a:t>
              </a:r>
              <a:endParaRPr lang="de-CH" sz="2400">
                <a:latin typeface="+mn-lt"/>
              </a:endParaRPr>
            </a:p>
          </p:txBody>
        </p:sp>
      </p:grpSp>
      <p:grpSp>
        <p:nvGrpSpPr>
          <p:cNvPr id="32" name="Group 36"/>
          <p:cNvGrpSpPr>
            <a:grpSpLocks/>
          </p:cNvGrpSpPr>
          <p:nvPr/>
        </p:nvGrpSpPr>
        <p:grpSpPr bwMode="auto">
          <a:xfrm>
            <a:off x="393597" y="6007613"/>
            <a:ext cx="8605849" cy="469901"/>
            <a:chOff x="282" y="1730"/>
            <a:chExt cx="5421" cy="296"/>
          </a:xfrm>
        </p:grpSpPr>
        <p:sp>
          <p:nvSpPr>
            <p:cNvPr id="33" name="Text Box 24"/>
            <p:cNvSpPr txBox="1">
              <a:spLocks noChangeArrowheads="1"/>
            </p:cNvSpPr>
            <p:nvPr/>
          </p:nvSpPr>
          <p:spPr bwMode="auto">
            <a:xfrm>
              <a:off x="282" y="1730"/>
              <a:ext cx="1583" cy="291"/>
            </a:xfrm>
            <a:prstGeom prst="rect">
              <a:avLst/>
            </a:prstGeom>
            <a:noFill/>
            <a:ln w="9525">
              <a:noFill/>
              <a:miter lim="800000"/>
              <a:headEnd/>
              <a:tailEnd/>
            </a:ln>
            <a:effectLst/>
          </p:spPr>
          <p:txBody>
            <a:bodyPr wrap="none">
              <a:spAutoFit/>
            </a:bodyPr>
            <a:lstStyle/>
            <a:p>
              <a:pPr>
                <a:defRPr/>
              </a:pPr>
              <a:r>
                <a:rPr lang="de-CH" sz="2400"/>
                <a:t>v</a:t>
              </a:r>
              <a:r>
                <a:rPr lang="de-CH" sz="2400">
                  <a:latin typeface="+mn-lt"/>
                </a:rPr>
                <a:t>or Ende Schuljahr</a:t>
              </a:r>
            </a:p>
          </p:txBody>
        </p:sp>
        <p:sp>
          <p:nvSpPr>
            <p:cNvPr id="34" name="Text Box 25"/>
            <p:cNvSpPr txBox="1">
              <a:spLocks noChangeArrowheads="1"/>
            </p:cNvSpPr>
            <p:nvPr/>
          </p:nvSpPr>
          <p:spPr bwMode="auto">
            <a:xfrm>
              <a:off x="2429" y="1735"/>
              <a:ext cx="3274" cy="291"/>
            </a:xfrm>
            <a:prstGeom prst="rect">
              <a:avLst/>
            </a:prstGeom>
            <a:noFill/>
            <a:ln w="9525">
              <a:noFill/>
              <a:miter lim="800000"/>
              <a:headEnd/>
              <a:tailEnd/>
            </a:ln>
            <a:effec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 typeface="Wingdings" pitchFamily="2" charset="2"/>
                <a:buChar char="ü"/>
              </a:pPr>
              <a:r>
                <a:rPr lang="de-CH">
                  <a:latin typeface="Calibri" pitchFamily="34" charset="0"/>
                </a:rPr>
                <a:t> Wellentag in der Sek 1 Oberdiessbach</a:t>
              </a:r>
            </a:p>
          </p:txBody>
        </p:sp>
      </p:grpSp>
    </p:spTree>
    <p:extLst>
      <p:ext uri="{BB962C8B-B14F-4D97-AF65-F5344CB8AC3E}">
        <p14:creationId xmlns:p14="http://schemas.microsoft.com/office/powerpoint/2010/main" val="2234218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feld 31"/>
          <p:cNvSpPr txBox="1"/>
          <p:nvPr/>
        </p:nvSpPr>
        <p:spPr>
          <a:xfrm>
            <a:off x="539552" y="2088194"/>
            <a:ext cx="8012322" cy="830997"/>
          </a:xfrm>
          <a:prstGeom prst="rect">
            <a:avLst/>
          </a:prstGeom>
          <a:noFill/>
        </p:spPr>
        <p:txBody>
          <a:bodyPr wrap="none" rtlCol="0">
            <a:spAutoFit/>
          </a:bodyPr>
          <a:lstStyle/>
          <a:p>
            <a:r>
              <a:rPr lang="de-CH" sz="2400"/>
              <a:t>Auf Grund der erbrachten Leistungen bis zum heutigen Datum </a:t>
            </a:r>
          </a:p>
          <a:p>
            <a:r>
              <a:rPr lang="de-CH" sz="2400"/>
              <a:t>würden wir Ihre Tochter/Ihren Sohn wie folgt zuweisen.</a:t>
            </a:r>
          </a:p>
        </p:txBody>
      </p:sp>
      <p:sp>
        <p:nvSpPr>
          <p:cNvPr id="33" name="Textfeld 32"/>
          <p:cNvSpPr txBox="1"/>
          <p:nvPr/>
        </p:nvSpPr>
        <p:spPr>
          <a:xfrm>
            <a:off x="1187624" y="3096306"/>
            <a:ext cx="1204176" cy="461665"/>
          </a:xfrm>
          <a:prstGeom prst="rect">
            <a:avLst/>
          </a:prstGeom>
          <a:noFill/>
        </p:spPr>
        <p:txBody>
          <a:bodyPr wrap="none" rtlCol="0">
            <a:spAutoFit/>
          </a:bodyPr>
          <a:lstStyle/>
          <a:p>
            <a:r>
              <a:rPr lang="de-CH" sz="2400"/>
              <a:t>Deutsch</a:t>
            </a:r>
          </a:p>
        </p:txBody>
      </p:sp>
      <p:sp>
        <p:nvSpPr>
          <p:cNvPr id="34" name="Textfeld 33"/>
          <p:cNvSpPr txBox="1"/>
          <p:nvPr/>
        </p:nvSpPr>
        <p:spPr>
          <a:xfrm>
            <a:off x="2820526" y="3096306"/>
            <a:ext cx="858055" cy="461665"/>
          </a:xfrm>
          <a:prstGeom prst="rect">
            <a:avLst/>
          </a:prstGeom>
          <a:noFill/>
        </p:spPr>
        <p:txBody>
          <a:bodyPr wrap="none" rtlCol="0">
            <a:spAutoFit/>
          </a:bodyPr>
          <a:lstStyle/>
          <a:p>
            <a:r>
              <a:rPr lang="de-CH" sz="2400"/>
              <a:t>Franz</a:t>
            </a:r>
          </a:p>
        </p:txBody>
      </p:sp>
      <p:sp>
        <p:nvSpPr>
          <p:cNvPr id="35" name="Textfeld 34"/>
          <p:cNvSpPr txBox="1"/>
          <p:nvPr/>
        </p:nvSpPr>
        <p:spPr>
          <a:xfrm>
            <a:off x="4355976" y="3096306"/>
            <a:ext cx="856645" cy="461665"/>
          </a:xfrm>
          <a:prstGeom prst="rect">
            <a:avLst/>
          </a:prstGeom>
          <a:noFill/>
        </p:spPr>
        <p:txBody>
          <a:bodyPr wrap="none" rtlCol="0">
            <a:spAutoFit/>
          </a:bodyPr>
          <a:lstStyle/>
          <a:p>
            <a:r>
              <a:rPr lang="de-CH" sz="2400" err="1"/>
              <a:t>Math</a:t>
            </a:r>
            <a:endParaRPr lang="de-CH" sz="2400"/>
          </a:p>
        </p:txBody>
      </p:sp>
      <p:sp>
        <p:nvSpPr>
          <p:cNvPr id="36" name="Textfeld 35"/>
          <p:cNvSpPr txBox="1"/>
          <p:nvPr/>
        </p:nvSpPr>
        <p:spPr>
          <a:xfrm>
            <a:off x="6126443" y="3096306"/>
            <a:ext cx="1253869" cy="461665"/>
          </a:xfrm>
          <a:prstGeom prst="rect">
            <a:avLst/>
          </a:prstGeom>
          <a:noFill/>
        </p:spPr>
        <p:txBody>
          <a:bodyPr wrap="none" rtlCol="0">
            <a:spAutoFit/>
          </a:bodyPr>
          <a:lstStyle/>
          <a:p>
            <a:r>
              <a:rPr lang="de-CH" sz="2400"/>
              <a:t>Schultyp</a:t>
            </a:r>
          </a:p>
        </p:txBody>
      </p:sp>
      <p:sp>
        <p:nvSpPr>
          <p:cNvPr id="37" name="Textfeld 36"/>
          <p:cNvSpPr txBox="1"/>
          <p:nvPr/>
        </p:nvSpPr>
        <p:spPr>
          <a:xfrm rot="16200000">
            <a:off x="1419120" y="3553096"/>
            <a:ext cx="584584" cy="880369"/>
          </a:xfrm>
          <a:prstGeom prst="rect">
            <a:avLst/>
          </a:prstGeom>
          <a:noFill/>
        </p:spPr>
        <p:txBody>
          <a:bodyPr wrap="none" rtlCol="0">
            <a:spAutoFit/>
          </a:bodyPr>
          <a:lstStyle/>
          <a:p>
            <a:pPr>
              <a:lnSpc>
                <a:spcPct val="150000"/>
              </a:lnSpc>
            </a:pPr>
            <a:r>
              <a:rPr lang="de-CH"/>
              <a:t>Real</a:t>
            </a:r>
          </a:p>
          <a:p>
            <a:pPr>
              <a:lnSpc>
                <a:spcPct val="150000"/>
              </a:lnSpc>
            </a:pPr>
            <a:r>
              <a:rPr lang="de-CH"/>
              <a:t>Sek</a:t>
            </a:r>
          </a:p>
        </p:txBody>
      </p:sp>
      <p:sp>
        <p:nvSpPr>
          <p:cNvPr id="41" name="Textfeld 40"/>
          <p:cNvSpPr txBox="1"/>
          <p:nvPr/>
        </p:nvSpPr>
        <p:spPr>
          <a:xfrm>
            <a:off x="1366905" y="4285898"/>
            <a:ext cx="883223" cy="369332"/>
          </a:xfrm>
          <a:prstGeom prst="rect">
            <a:avLst/>
          </a:prstGeom>
          <a:noFill/>
        </p:spPr>
        <p:txBody>
          <a:bodyPr wrap="square" rtlCol="0">
            <a:spAutoFit/>
          </a:bodyPr>
          <a:lstStyle/>
          <a:p>
            <a:r>
              <a:rPr lang="de-CH">
                <a:sym typeface="Wingdings"/>
              </a:rPr>
              <a:t>         </a:t>
            </a:r>
            <a:endParaRPr lang="de-CH"/>
          </a:p>
        </p:txBody>
      </p:sp>
      <p:sp>
        <p:nvSpPr>
          <p:cNvPr id="46" name="Textfeld 45"/>
          <p:cNvSpPr txBox="1"/>
          <p:nvPr/>
        </p:nvSpPr>
        <p:spPr>
          <a:xfrm>
            <a:off x="611560" y="5013176"/>
            <a:ext cx="7825284" cy="461665"/>
          </a:xfrm>
          <a:prstGeom prst="rect">
            <a:avLst/>
          </a:prstGeom>
          <a:noFill/>
        </p:spPr>
        <p:txBody>
          <a:bodyPr wrap="none" rtlCol="0">
            <a:spAutoFit/>
          </a:bodyPr>
          <a:lstStyle/>
          <a:p>
            <a:r>
              <a:rPr lang="de-CH" sz="2400"/>
              <a:t>Diese Zuweisung ist nicht definitiv, sie zeigt eine Tendenz an!</a:t>
            </a:r>
          </a:p>
        </p:txBody>
      </p:sp>
      <p:sp>
        <p:nvSpPr>
          <p:cNvPr id="47" name="Textfeld 46"/>
          <p:cNvSpPr txBox="1"/>
          <p:nvPr/>
        </p:nvSpPr>
        <p:spPr>
          <a:xfrm>
            <a:off x="615882" y="1120388"/>
            <a:ext cx="5663089" cy="584775"/>
          </a:xfrm>
          <a:prstGeom prst="rect">
            <a:avLst/>
          </a:prstGeom>
          <a:noFill/>
        </p:spPr>
        <p:txBody>
          <a:bodyPr wrap="none" rtlCol="0">
            <a:spAutoFit/>
          </a:bodyPr>
          <a:lstStyle/>
          <a:p>
            <a:r>
              <a:rPr lang="de-CH" sz="3200" b="1"/>
              <a:t>Standortbestimmung   (Beispiel)</a:t>
            </a:r>
          </a:p>
        </p:txBody>
      </p:sp>
      <p:sp>
        <p:nvSpPr>
          <p:cNvPr id="2" name="Fußzeilenplatzhalter 1"/>
          <p:cNvSpPr>
            <a:spLocks noGrp="1"/>
          </p:cNvSpPr>
          <p:nvPr>
            <p:ph type="ftr" sz="quarter" idx="11"/>
          </p:nvPr>
        </p:nvSpPr>
        <p:spPr/>
        <p:txBody>
          <a:bodyPr/>
          <a:lstStyle/>
          <a:p>
            <a:r>
              <a:rPr lang="de-CH"/>
              <a:t>21</a:t>
            </a:r>
          </a:p>
        </p:txBody>
      </p:sp>
      <p:sp>
        <p:nvSpPr>
          <p:cNvPr id="3" name="Textfeld 2">
            <a:extLst>
              <a:ext uri="{FF2B5EF4-FFF2-40B4-BE49-F238E27FC236}">
                <a16:creationId xmlns:a16="http://schemas.microsoft.com/office/drawing/2014/main" id="{6628CB31-FCE5-967B-73C8-4073E31F16D1}"/>
              </a:ext>
            </a:extLst>
          </p:cNvPr>
          <p:cNvSpPr txBox="1"/>
          <p:nvPr/>
        </p:nvSpPr>
        <p:spPr>
          <a:xfrm rot="16200000">
            <a:off x="2946105" y="3557321"/>
            <a:ext cx="584584" cy="880369"/>
          </a:xfrm>
          <a:prstGeom prst="rect">
            <a:avLst/>
          </a:prstGeom>
          <a:noFill/>
        </p:spPr>
        <p:txBody>
          <a:bodyPr wrap="none" rtlCol="0">
            <a:spAutoFit/>
          </a:bodyPr>
          <a:lstStyle/>
          <a:p>
            <a:pPr>
              <a:lnSpc>
                <a:spcPct val="150000"/>
              </a:lnSpc>
            </a:pPr>
            <a:r>
              <a:rPr lang="de-CH"/>
              <a:t>Real</a:t>
            </a:r>
          </a:p>
          <a:p>
            <a:pPr>
              <a:lnSpc>
                <a:spcPct val="150000"/>
              </a:lnSpc>
            </a:pPr>
            <a:r>
              <a:rPr lang="de-CH"/>
              <a:t>Sek</a:t>
            </a:r>
          </a:p>
        </p:txBody>
      </p:sp>
      <p:sp>
        <p:nvSpPr>
          <p:cNvPr id="4" name="Textfeld 3">
            <a:extLst>
              <a:ext uri="{FF2B5EF4-FFF2-40B4-BE49-F238E27FC236}">
                <a16:creationId xmlns:a16="http://schemas.microsoft.com/office/drawing/2014/main" id="{BE3EA0CF-6379-EBF1-EA18-D19D4EC5EE27}"/>
              </a:ext>
            </a:extLst>
          </p:cNvPr>
          <p:cNvSpPr txBox="1"/>
          <p:nvPr/>
        </p:nvSpPr>
        <p:spPr>
          <a:xfrm>
            <a:off x="2871357" y="4289798"/>
            <a:ext cx="883223" cy="369332"/>
          </a:xfrm>
          <a:prstGeom prst="rect">
            <a:avLst/>
          </a:prstGeom>
          <a:noFill/>
        </p:spPr>
        <p:txBody>
          <a:bodyPr wrap="square" rtlCol="0">
            <a:spAutoFit/>
          </a:bodyPr>
          <a:lstStyle/>
          <a:p>
            <a:r>
              <a:rPr lang="de-CH">
                <a:sym typeface="Wingdings"/>
              </a:rPr>
              <a:t>         </a:t>
            </a:r>
            <a:endParaRPr lang="de-CH"/>
          </a:p>
        </p:txBody>
      </p:sp>
      <p:sp>
        <p:nvSpPr>
          <p:cNvPr id="5" name="Textfeld 4">
            <a:extLst>
              <a:ext uri="{FF2B5EF4-FFF2-40B4-BE49-F238E27FC236}">
                <a16:creationId xmlns:a16="http://schemas.microsoft.com/office/drawing/2014/main" id="{691D715A-BBA3-935E-40AC-743479C356C6}"/>
              </a:ext>
            </a:extLst>
          </p:cNvPr>
          <p:cNvSpPr txBox="1"/>
          <p:nvPr/>
        </p:nvSpPr>
        <p:spPr>
          <a:xfrm>
            <a:off x="4389158" y="4289798"/>
            <a:ext cx="883223" cy="369332"/>
          </a:xfrm>
          <a:prstGeom prst="rect">
            <a:avLst/>
          </a:prstGeom>
          <a:noFill/>
        </p:spPr>
        <p:txBody>
          <a:bodyPr wrap="square" rtlCol="0">
            <a:spAutoFit/>
          </a:bodyPr>
          <a:lstStyle/>
          <a:p>
            <a:r>
              <a:rPr lang="de-CH">
                <a:sym typeface="Wingdings"/>
              </a:rPr>
              <a:t>         </a:t>
            </a:r>
            <a:endParaRPr lang="de-CH"/>
          </a:p>
        </p:txBody>
      </p:sp>
      <p:sp>
        <p:nvSpPr>
          <p:cNvPr id="6" name="Textfeld 5">
            <a:extLst>
              <a:ext uri="{FF2B5EF4-FFF2-40B4-BE49-F238E27FC236}">
                <a16:creationId xmlns:a16="http://schemas.microsoft.com/office/drawing/2014/main" id="{723B199F-4151-2C1B-24B4-32AFCCECE58D}"/>
              </a:ext>
            </a:extLst>
          </p:cNvPr>
          <p:cNvSpPr txBox="1"/>
          <p:nvPr/>
        </p:nvSpPr>
        <p:spPr>
          <a:xfrm rot="16200000">
            <a:off x="4447704" y="3557321"/>
            <a:ext cx="584584" cy="880369"/>
          </a:xfrm>
          <a:prstGeom prst="rect">
            <a:avLst/>
          </a:prstGeom>
          <a:noFill/>
        </p:spPr>
        <p:txBody>
          <a:bodyPr wrap="none" rtlCol="0">
            <a:spAutoFit/>
          </a:bodyPr>
          <a:lstStyle/>
          <a:p>
            <a:pPr>
              <a:lnSpc>
                <a:spcPct val="150000"/>
              </a:lnSpc>
            </a:pPr>
            <a:r>
              <a:rPr lang="de-CH"/>
              <a:t>Real</a:t>
            </a:r>
          </a:p>
          <a:p>
            <a:pPr>
              <a:lnSpc>
                <a:spcPct val="150000"/>
              </a:lnSpc>
            </a:pPr>
            <a:r>
              <a:rPr lang="de-CH"/>
              <a:t>Sek</a:t>
            </a:r>
          </a:p>
        </p:txBody>
      </p:sp>
      <p:sp>
        <p:nvSpPr>
          <p:cNvPr id="7" name="Textfeld 6">
            <a:extLst>
              <a:ext uri="{FF2B5EF4-FFF2-40B4-BE49-F238E27FC236}">
                <a16:creationId xmlns:a16="http://schemas.microsoft.com/office/drawing/2014/main" id="{4597902E-45F9-98C6-46C6-583BD63D04A9}"/>
              </a:ext>
            </a:extLst>
          </p:cNvPr>
          <p:cNvSpPr txBox="1"/>
          <p:nvPr/>
        </p:nvSpPr>
        <p:spPr>
          <a:xfrm rot="16200000">
            <a:off x="6413061" y="3557321"/>
            <a:ext cx="584584" cy="880369"/>
          </a:xfrm>
          <a:prstGeom prst="rect">
            <a:avLst/>
          </a:prstGeom>
          <a:noFill/>
        </p:spPr>
        <p:txBody>
          <a:bodyPr wrap="none" rtlCol="0">
            <a:spAutoFit/>
          </a:bodyPr>
          <a:lstStyle/>
          <a:p>
            <a:pPr>
              <a:lnSpc>
                <a:spcPct val="150000"/>
              </a:lnSpc>
            </a:pPr>
            <a:r>
              <a:rPr lang="de-CH"/>
              <a:t>Real</a:t>
            </a:r>
          </a:p>
          <a:p>
            <a:pPr>
              <a:lnSpc>
                <a:spcPct val="150000"/>
              </a:lnSpc>
            </a:pPr>
            <a:r>
              <a:rPr lang="de-CH"/>
              <a:t>Sek</a:t>
            </a:r>
          </a:p>
        </p:txBody>
      </p:sp>
      <p:sp>
        <p:nvSpPr>
          <p:cNvPr id="8" name="Textfeld 7">
            <a:extLst>
              <a:ext uri="{FF2B5EF4-FFF2-40B4-BE49-F238E27FC236}">
                <a16:creationId xmlns:a16="http://schemas.microsoft.com/office/drawing/2014/main" id="{3739BF5B-FC20-6CDD-123D-E64F819220E0}"/>
              </a:ext>
            </a:extLst>
          </p:cNvPr>
          <p:cNvSpPr txBox="1"/>
          <p:nvPr/>
        </p:nvSpPr>
        <p:spPr>
          <a:xfrm>
            <a:off x="6357368" y="4252374"/>
            <a:ext cx="883223" cy="369332"/>
          </a:xfrm>
          <a:prstGeom prst="rect">
            <a:avLst/>
          </a:prstGeom>
          <a:noFill/>
        </p:spPr>
        <p:txBody>
          <a:bodyPr wrap="square" rtlCol="0">
            <a:spAutoFit/>
          </a:bodyPr>
          <a:lstStyle/>
          <a:p>
            <a:r>
              <a:rPr lang="de-CH">
                <a:sym typeface="Wingdings"/>
              </a:rPr>
              <a:t>         </a:t>
            </a:r>
            <a:endParaRPr lang="de-CH"/>
          </a:p>
        </p:txBody>
      </p:sp>
    </p:spTree>
    <p:extLst>
      <p:ext uri="{BB962C8B-B14F-4D97-AF65-F5344CB8AC3E}">
        <p14:creationId xmlns:p14="http://schemas.microsoft.com/office/powerpoint/2010/main" val="638904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23528" y="1260049"/>
            <a:ext cx="7253717" cy="584775"/>
          </a:xfrm>
          <a:prstGeom prst="rect">
            <a:avLst/>
          </a:prstGeom>
          <a:noFill/>
        </p:spPr>
        <p:txBody>
          <a:bodyPr wrap="none">
            <a:spAutoFit/>
          </a:bodyPr>
          <a:lstStyle/>
          <a:p>
            <a:pPr>
              <a:defRPr/>
            </a:pPr>
            <a:r>
              <a:rPr lang="de-CH" sz="3200" b="1" err="1">
                <a:latin typeface="+mn-lt"/>
              </a:rPr>
              <a:t>Übertrittsbericht</a:t>
            </a:r>
            <a:r>
              <a:rPr lang="de-CH" sz="3200" b="1">
                <a:latin typeface="+mn-lt"/>
              </a:rPr>
              <a:t>  </a:t>
            </a:r>
            <a:r>
              <a:rPr lang="de-CH" sz="3200" b="1"/>
              <a:t>fachliche Kompetenzen</a:t>
            </a:r>
            <a:endParaRPr lang="de-CH" sz="3200" b="1">
              <a:latin typeface="+mn-lt"/>
            </a:endParaRPr>
          </a:p>
        </p:txBody>
      </p:sp>
      <p:sp>
        <p:nvSpPr>
          <p:cNvPr id="2" name="Fußzeilenplatzhalter 1"/>
          <p:cNvSpPr>
            <a:spLocks noGrp="1"/>
          </p:cNvSpPr>
          <p:nvPr>
            <p:ph type="ftr" sz="quarter" idx="11"/>
          </p:nvPr>
        </p:nvSpPr>
        <p:spPr/>
        <p:txBody>
          <a:bodyPr/>
          <a:lstStyle/>
          <a:p>
            <a:r>
              <a:rPr lang="de-CH"/>
              <a:t>22</a:t>
            </a:r>
          </a:p>
        </p:txBody>
      </p:sp>
      <p:pic>
        <p:nvPicPr>
          <p:cNvPr id="3" name="Grafik 2"/>
          <p:cNvPicPr>
            <a:picLocks noChangeAspect="1"/>
          </p:cNvPicPr>
          <p:nvPr/>
        </p:nvPicPr>
        <p:blipFill>
          <a:blip r:embed="rId3"/>
          <a:stretch>
            <a:fillRect/>
          </a:stretch>
        </p:blipFill>
        <p:spPr>
          <a:xfrm>
            <a:off x="827584" y="1963826"/>
            <a:ext cx="7315200" cy="4267200"/>
          </a:xfrm>
          <a:prstGeom prst="rect">
            <a:avLst/>
          </a:prstGeom>
        </p:spPr>
      </p:pic>
    </p:spTree>
    <p:extLst>
      <p:ext uri="{BB962C8B-B14F-4D97-AF65-F5344CB8AC3E}">
        <p14:creationId xmlns:p14="http://schemas.microsoft.com/office/powerpoint/2010/main" val="4088881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23528" y="1260049"/>
            <a:ext cx="7364132" cy="584775"/>
          </a:xfrm>
          <a:prstGeom prst="rect">
            <a:avLst/>
          </a:prstGeom>
          <a:noFill/>
        </p:spPr>
        <p:txBody>
          <a:bodyPr wrap="none">
            <a:spAutoFit/>
          </a:bodyPr>
          <a:lstStyle/>
          <a:p>
            <a:pPr>
              <a:defRPr/>
            </a:pPr>
            <a:r>
              <a:rPr lang="de-CH" sz="3200" b="1" err="1">
                <a:latin typeface="+mn-lt"/>
              </a:rPr>
              <a:t>Übertrittsbericht</a:t>
            </a:r>
            <a:r>
              <a:rPr lang="de-CH" sz="3200" b="1">
                <a:latin typeface="+mn-lt"/>
              </a:rPr>
              <a:t>  </a:t>
            </a:r>
            <a:r>
              <a:rPr lang="de-CH" sz="3200" b="1"/>
              <a:t>personale Kompetenzen</a:t>
            </a:r>
            <a:endParaRPr lang="de-CH" sz="3200" b="1">
              <a:latin typeface="+mn-lt"/>
            </a:endParaRPr>
          </a:p>
        </p:txBody>
      </p:sp>
      <p:sp>
        <p:nvSpPr>
          <p:cNvPr id="2" name="Fußzeilenplatzhalter 1"/>
          <p:cNvSpPr>
            <a:spLocks noGrp="1"/>
          </p:cNvSpPr>
          <p:nvPr>
            <p:ph type="ftr" sz="quarter" idx="11"/>
          </p:nvPr>
        </p:nvSpPr>
        <p:spPr/>
        <p:txBody>
          <a:bodyPr/>
          <a:lstStyle/>
          <a:p>
            <a:r>
              <a:rPr lang="de-CH"/>
              <a:t>23</a:t>
            </a:r>
          </a:p>
        </p:txBody>
      </p:sp>
      <p:pic>
        <p:nvPicPr>
          <p:cNvPr id="3" name="Grafik 2"/>
          <p:cNvPicPr>
            <a:picLocks noChangeAspect="1"/>
          </p:cNvPicPr>
          <p:nvPr/>
        </p:nvPicPr>
        <p:blipFill>
          <a:blip r:embed="rId3"/>
          <a:stretch>
            <a:fillRect/>
          </a:stretch>
        </p:blipFill>
        <p:spPr>
          <a:xfrm>
            <a:off x="467544" y="2147961"/>
            <a:ext cx="8295359" cy="2217143"/>
          </a:xfrm>
          <a:prstGeom prst="rect">
            <a:avLst/>
          </a:prstGeom>
        </p:spPr>
      </p:pic>
    </p:spTree>
    <p:extLst>
      <p:ext uri="{BB962C8B-B14F-4D97-AF65-F5344CB8AC3E}">
        <p14:creationId xmlns:p14="http://schemas.microsoft.com/office/powerpoint/2010/main" val="434013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a:extLst>
              <a:ext uri="{FF2B5EF4-FFF2-40B4-BE49-F238E27FC236}">
                <a16:creationId xmlns:a16="http://schemas.microsoft.com/office/drawing/2014/main" id="{A23A0A6F-2683-4B86-BC6F-F29B82B1248C}"/>
              </a:ext>
            </a:extLst>
          </p:cNvPr>
          <p:cNvSpPr>
            <a:spLocks noGrp="1"/>
          </p:cNvSpPr>
          <p:nvPr>
            <p:ph type="subTitle" idx="1"/>
          </p:nvPr>
        </p:nvSpPr>
        <p:spPr>
          <a:xfrm>
            <a:off x="467544" y="1671618"/>
            <a:ext cx="7848872" cy="3917622"/>
          </a:xfrm>
        </p:spPr>
        <p:txBody>
          <a:bodyPr>
            <a:normAutofit/>
          </a:bodyPr>
          <a:lstStyle/>
          <a:p>
            <a:pPr algn="l">
              <a:defRPr/>
            </a:pPr>
            <a:r>
              <a:rPr lang="de-CH" sz="4800" b="1">
                <a:solidFill>
                  <a:schemeClr val="tx1"/>
                </a:solidFill>
              </a:rPr>
              <a:t>Beurteilung  Übertrittsbericht</a:t>
            </a:r>
          </a:p>
          <a:p>
            <a:pPr algn="l">
              <a:defRPr/>
            </a:pPr>
            <a:endParaRPr lang="de-CH" sz="1400" b="1">
              <a:solidFill>
                <a:schemeClr val="tx1"/>
              </a:solidFill>
            </a:endParaRPr>
          </a:p>
          <a:p>
            <a:pPr algn="l"/>
            <a:r>
              <a:rPr lang="de-CH" sz="2600"/>
              <a:t>Der Übertrittsbericht ist eine bilanzierende Beurteilung in Form einer Rückschau und gibt zu diesem Zeitpunkt Auskunft über den Lernerfolg in den Übertrittsrelevanten Fächern und den Personalen Kompetenzen.</a:t>
            </a:r>
          </a:p>
        </p:txBody>
      </p:sp>
      <p:sp>
        <p:nvSpPr>
          <p:cNvPr id="3" name="Textfeld 2"/>
          <p:cNvSpPr txBox="1"/>
          <p:nvPr/>
        </p:nvSpPr>
        <p:spPr>
          <a:xfrm>
            <a:off x="4391980" y="6381328"/>
            <a:ext cx="360040" cy="276999"/>
          </a:xfrm>
          <a:prstGeom prst="rect">
            <a:avLst/>
          </a:prstGeom>
          <a:noFill/>
        </p:spPr>
        <p:txBody>
          <a:bodyPr wrap="square" rtlCol="0">
            <a:spAutoFit/>
          </a:bodyPr>
          <a:lstStyle/>
          <a:p>
            <a:r>
              <a:rPr lang="de-CH" sz="1200"/>
              <a:t>24</a:t>
            </a:r>
          </a:p>
        </p:txBody>
      </p:sp>
    </p:spTree>
    <p:extLst>
      <p:ext uri="{BB962C8B-B14F-4D97-AF65-F5344CB8AC3E}">
        <p14:creationId xmlns:p14="http://schemas.microsoft.com/office/powerpoint/2010/main" val="3278901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980728"/>
            <a:ext cx="6902402" cy="584775"/>
          </a:xfrm>
          <a:prstGeom prst="rect">
            <a:avLst/>
          </a:prstGeom>
          <a:noFill/>
        </p:spPr>
        <p:txBody>
          <a:bodyPr wrap="none">
            <a:spAutoFit/>
          </a:bodyPr>
          <a:lstStyle/>
          <a:p>
            <a:pPr>
              <a:defRPr/>
            </a:pPr>
            <a:r>
              <a:rPr lang="de-CH" sz="3200" b="1" err="1">
                <a:latin typeface="+mn-lt"/>
              </a:rPr>
              <a:t>Übertrittsprotokoll</a:t>
            </a:r>
            <a:r>
              <a:rPr lang="de-CH" sz="3200" b="1">
                <a:latin typeface="+mn-lt"/>
              </a:rPr>
              <a:t> - Übertrittsgespräch</a:t>
            </a:r>
          </a:p>
        </p:txBody>
      </p:sp>
      <p:sp>
        <p:nvSpPr>
          <p:cNvPr id="2" name="Fußzeilenplatzhalter 1"/>
          <p:cNvSpPr>
            <a:spLocks noGrp="1"/>
          </p:cNvSpPr>
          <p:nvPr>
            <p:ph type="ftr" sz="quarter" idx="11"/>
          </p:nvPr>
        </p:nvSpPr>
        <p:spPr>
          <a:xfrm>
            <a:off x="3124200" y="6448251"/>
            <a:ext cx="2895600" cy="365125"/>
          </a:xfrm>
        </p:spPr>
        <p:txBody>
          <a:bodyPr/>
          <a:lstStyle/>
          <a:p>
            <a:r>
              <a:rPr lang="de-CH"/>
              <a:t>25</a:t>
            </a:r>
          </a:p>
        </p:txBody>
      </p:sp>
      <p:sp>
        <p:nvSpPr>
          <p:cNvPr id="6" name="Textfeld 5">
            <a:extLst>
              <a:ext uri="{FF2B5EF4-FFF2-40B4-BE49-F238E27FC236}">
                <a16:creationId xmlns:a16="http://schemas.microsoft.com/office/drawing/2014/main" id="{AE3290BD-CE1B-466A-9004-90C565942577}"/>
              </a:ext>
            </a:extLst>
          </p:cNvPr>
          <p:cNvSpPr txBox="1"/>
          <p:nvPr/>
        </p:nvSpPr>
        <p:spPr>
          <a:xfrm>
            <a:off x="896864" y="5430484"/>
            <a:ext cx="7848872" cy="1200329"/>
          </a:xfrm>
          <a:prstGeom prst="rect">
            <a:avLst/>
          </a:prstGeom>
          <a:noFill/>
        </p:spPr>
        <p:txBody>
          <a:bodyPr wrap="square" rtlCol="0">
            <a:spAutoFit/>
          </a:bodyPr>
          <a:lstStyle/>
          <a:p>
            <a:r>
              <a:rPr lang="de-CH" b="1"/>
              <a:t>Übertrittsentscheid bei einem gemeinsamen Antrag: </a:t>
            </a:r>
            <a:r>
              <a:rPr lang="de-CH"/>
              <a:t>Die Schulleitung der abgebenden Schule nimmt die Zuweisung vor und trägt diese in das Übertrittsprotokoll ein, mit welchem die Erziehungsberechtigten über die Zuteilung informiert werden.</a:t>
            </a:r>
          </a:p>
        </p:txBody>
      </p:sp>
      <p:pic>
        <p:nvPicPr>
          <p:cNvPr id="5" name="Grafik 4">
            <a:extLst>
              <a:ext uri="{FF2B5EF4-FFF2-40B4-BE49-F238E27FC236}">
                <a16:creationId xmlns:a16="http://schemas.microsoft.com/office/drawing/2014/main" id="{E10F032C-7630-581D-419F-81765ED70CA0}"/>
              </a:ext>
            </a:extLst>
          </p:cNvPr>
          <p:cNvPicPr>
            <a:picLocks noChangeAspect="1"/>
          </p:cNvPicPr>
          <p:nvPr/>
        </p:nvPicPr>
        <p:blipFill rotWithShape="1">
          <a:blip r:embed="rId3"/>
          <a:srcRect t="15325"/>
          <a:stretch/>
        </p:blipFill>
        <p:spPr>
          <a:xfrm>
            <a:off x="816937" y="1552654"/>
            <a:ext cx="7510125" cy="3699775"/>
          </a:xfrm>
          <a:prstGeom prst="rect">
            <a:avLst/>
          </a:prstGeom>
        </p:spPr>
      </p:pic>
    </p:spTree>
    <p:extLst>
      <p:ext uri="{BB962C8B-B14F-4D97-AF65-F5344CB8AC3E}">
        <p14:creationId xmlns:p14="http://schemas.microsoft.com/office/powerpoint/2010/main" val="4206804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E1CA90E-C04E-4DFB-8337-D0F2C57212C5}"/>
              </a:ext>
            </a:extLst>
          </p:cNvPr>
          <p:cNvSpPr/>
          <p:nvPr/>
        </p:nvSpPr>
        <p:spPr>
          <a:xfrm>
            <a:off x="647564" y="1720840"/>
            <a:ext cx="7848872" cy="3585597"/>
          </a:xfrm>
          <a:prstGeom prst="rect">
            <a:avLst/>
          </a:prstGeom>
        </p:spPr>
        <p:txBody>
          <a:bodyPr wrap="square">
            <a:spAutoFit/>
          </a:bodyPr>
          <a:lstStyle/>
          <a:p>
            <a:pPr>
              <a:defRPr/>
            </a:pPr>
            <a:r>
              <a:rPr lang="de-CH" sz="3600" b="1"/>
              <a:t>Beurteilung  Übertrittsprotokoll</a:t>
            </a:r>
          </a:p>
          <a:p>
            <a:pPr>
              <a:defRPr/>
            </a:pPr>
            <a:endParaRPr lang="de-CH" sz="1100" b="1"/>
          </a:p>
          <a:p>
            <a:r>
              <a:rPr lang="de-CH"/>
              <a:t>Im Übertrittsprotokoll macht die Lehrperson eine prognostische Beurteilung. Die Grundlage für die prognostische Beurteilung setzt sich aus der formativen und summativen Beurteilung zusammen.</a:t>
            </a:r>
          </a:p>
          <a:p>
            <a:endParaRPr lang="de-CH"/>
          </a:p>
          <a:p>
            <a:r>
              <a:rPr lang="de-CH"/>
              <a:t>Im Sinne einer umfassenden Beurteilung werden auch die überfachlichen Kompetenzen sowie die Einschätzung des Potentials einer Schülerin / eines Schülers (Expertenurteil) miteinbezogen.</a:t>
            </a:r>
          </a:p>
          <a:p>
            <a:endParaRPr lang="de-CH"/>
          </a:p>
          <a:p>
            <a:r>
              <a:rPr lang="de-CH"/>
              <a:t>Die prognostische Beurteilung basiert nicht auf Berechnungen von Durchschnitten.</a:t>
            </a:r>
          </a:p>
        </p:txBody>
      </p:sp>
      <p:sp>
        <p:nvSpPr>
          <p:cNvPr id="2" name="Textfeld 1"/>
          <p:cNvSpPr txBox="1"/>
          <p:nvPr/>
        </p:nvSpPr>
        <p:spPr>
          <a:xfrm>
            <a:off x="4391980" y="6453336"/>
            <a:ext cx="360040" cy="276999"/>
          </a:xfrm>
          <a:prstGeom prst="rect">
            <a:avLst/>
          </a:prstGeom>
          <a:noFill/>
        </p:spPr>
        <p:txBody>
          <a:bodyPr wrap="square" rtlCol="0">
            <a:spAutoFit/>
          </a:bodyPr>
          <a:lstStyle/>
          <a:p>
            <a:r>
              <a:rPr lang="de-CH" sz="1200"/>
              <a:t>26</a:t>
            </a:r>
          </a:p>
        </p:txBody>
      </p:sp>
    </p:spTree>
    <p:extLst>
      <p:ext uri="{BB962C8B-B14F-4D97-AF65-F5344CB8AC3E}">
        <p14:creationId xmlns:p14="http://schemas.microsoft.com/office/powerpoint/2010/main" val="6660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88041"/>
            <a:ext cx="6429196" cy="584775"/>
          </a:xfrm>
          <a:prstGeom prst="rect">
            <a:avLst/>
          </a:prstGeom>
          <a:noFill/>
        </p:spPr>
        <p:txBody>
          <a:bodyPr wrap="none">
            <a:spAutoFit/>
          </a:bodyPr>
          <a:lstStyle/>
          <a:p>
            <a:pPr>
              <a:defRPr/>
            </a:pPr>
            <a:r>
              <a:rPr lang="de-CH" sz="3200" b="1" err="1">
                <a:latin typeface="+mn-lt"/>
              </a:rPr>
              <a:t>Übertrittsprotokoll</a:t>
            </a:r>
            <a:r>
              <a:rPr lang="de-CH" sz="3200" b="1">
                <a:latin typeface="+mn-lt"/>
              </a:rPr>
              <a:t> - Kontrollprüfung</a:t>
            </a:r>
          </a:p>
        </p:txBody>
      </p:sp>
      <p:sp>
        <p:nvSpPr>
          <p:cNvPr id="2" name="Fußzeilenplatzhalter 1"/>
          <p:cNvSpPr>
            <a:spLocks noGrp="1"/>
          </p:cNvSpPr>
          <p:nvPr>
            <p:ph type="ftr" sz="quarter" idx="11"/>
          </p:nvPr>
        </p:nvSpPr>
        <p:spPr/>
        <p:txBody>
          <a:bodyPr/>
          <a:lstStyle/>
          <a:p>
            <a:r>
              <a:rPr lang="de-CH"/>
              <a:t>27</a:t>
            </a:r>
          </a:p>
        </p:txBody>
      </p:sp>
      <p:sp>
        <p:nvSpPr>
          <p:cNvPr id="4" name="Textfeld 3"/>
          <p:cNvSpPr txBox="1"/>
          <p:nvPr/>
        </p:nvSpPr>
        <p:spPr>
          <a:xfrm>
            <a:off x="683568" y="1934245"/>
            <a:ext cx="7228967" cy="1200329"/>
          </a:xfrm>
          <a:prstGeom prst="rect">
            <a:avLst/>
          </a:prstGeom>
          <a:noFill/>
        </p:spPr>
        <p:txBody>
          <a:bodyPr wrap="none" rtlCol="0">
            <a:spAutoFit/>
          </a:bodyPr>
          <a:lstStyle/>
          <a:p>
            <a:r>
              <a:rPr lang="de-CH" b="1"/>
              <a:t>Anmeldung</a:t>
            </a:r>
            <a:br>
              <a:rPr lang="de-CH"/>
            </a:br>
            <a:r>
              <a:rPr lang="de-CH"/>
              <a:t>Kommt kein gemeinsamer Antrag zustande, können Eltern ihr Kind </a:t>
            </a:r>
            <a:br>
              <a:rPr lang="de-CH"/>
            </a:br>
            <a:r>
              <a:rPr lang="de-CH"/>
              <a:t>bis 15. Februar via Klassenlehrperson und Schulleitung zur Kontrollprüfung </a:t>
            </a:r>
          </a:p>
          <a:p>
            <a:r>
              <a:rPr lang="de-CH"/>
              <a:t>anmelden (Übertrittsprotokoll).</a:t>
            </a:r>
          </a:p>
        </p:txBody>
      </p:sp>
      <p:sp>
        <p:nvSpPr>
          <p:cNvPr id="5" name="Textfeld 4"/>
          <p:cNvSpPr txBox="1"/>
          <p:nvPr/>
        </p:nvSpPr>
        <p:spPr>
          <a:xfrm>
            <a:off x="683568" y="4748951"/>
            <a:ext cx="7278083" cy="1200329"/>
          </a:xfrm>
          <a:prstGeom prst="rect">
            <a:avLst/>
          </a:prstGeom>
          <a:noFill/>
        </p:spPr>
        <p:txBody>
          <a:bodyPr wrap="none" rtlCol="0">
            <a:spAutoFit/>
          </a:bodyPr>
          <a:lstStyle/>
          <a:p>
            <a:r>
              <a:rPr lang="de-CH" b="1"/>
              <a:t>Prüfungsort</a:t>
            </a:r>
            <a:br>
              <a:rPr lang="de-CH"/>
            </a:br>
            <a:r>
              <a:rPr lang="de-CH"/>
              <a:t>Diese findet in der Schule Münsingen in der DIN-Woche 11 statt. </a:t>
            </a:r>
          </a:p>
          <a:p>
            <a:r>
              <a:rPr lang="de-CH"/>
              <a:t>Die Prüfung findet gleichzeitig im ganzen Kanton  in einem standardisierten </a:t>
            </a:r>
            <a:br>
              <a:rPr lang="de-CH"/>
            </a:br>
            <a:r>
              <a:rPr lang="de-CH"/>
              <a:t>Verfahren statt.</a:t>
            </a:r>
          </a:p>
        </p:txBody>
      </p:sp>
      <p:sp>
        <p:nvSpPr>
          <p:cNvPr id="7" name="Textfeld 6">
            <a:extLst>
              <a:ext uri="{FF2B5EF4-FFF2-40B4-BE49-F238E27FC236}">
                <a16:creationId xmlns:a16="http://schemas.microsoft.com/office/drawing/2014/main" id="{F92017E5-BECA-4E1A-A1E1-38BFEDE4DAA8}"/>
              </a:ext>
            </a:extLst>
          </p:cNvPr>
          <p:cNvSpPr txBox="1"/>
          <p:nvPr/>
        </p:nvSpPr>
        <p:spPr>
          <a:xfrm>
            <a:off x="683568" y="3296003"/>
            <a:ext cx="7114383" cy="1200329"/>
          </a:xfrm>
          <a:prstGeom prst="rect">
            <a:avLst/>
          </a:prstGeom>
          <a:noFill/>
        </p:spPr>
        <p:txBody>
          <a:bodyPr wrap="none" rtlCol="0">
            <a:spAutoFit/>
          </a:bodyPr>
          <a:lstStyle/>
          <a:p>
            <a:r>
              <a:rPr lang="de-CH" b="1"/>
              <a:t>Inhalt der Prüfung</a:t>
            </a:r>
            <a:br>
              <a:rPr lang="de-CH"/>
            </a:br>
            <a:r>
              <a:rPr lang="de-CH"/>
              <a:t>Das angemeldete Kind muss die Prüfung in </a:t>
            </a:r>
            <a:r>
              <a:rPr lang="de-CH" b="1"/>
              <a:t>allen</a:t>
            </a:r>
            <a:r>
              <a:rPr lang="de-CH"/>
              <a:t> drei übertrittsrelevanten </a:t>
            </a:r>
            <a:br>
              <a:rPr lang="de-CH"/>
            </a:br>
            <a:r>
              <a:rPr lang="de-CH"/>
              <a:t>Fächern absolvieren. Die Resultate sind alleine massgebend für den</a:t>
            </a:r>
          </a:p>
          <a:p>
            <a:r>
              <a:rPr lang="de-CH"/>
              <a:t>Übertrittsentscheid.</a:t>
            </a:r>
          </a:p>
        </p:txBody>
      </p:sp>
    </p:spTree>
    <p:extLst>
      <p:ext uri="{BB962C8B-B14F-4D97-AF65-F5344CB8AC3E}">
        <p14:creationId xmlns:p14="http://schemas.microsoft.com/office/powerpoint/2010/main" val="168983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88041"/>
            <a:ext cx="6429196" cy="584775"/>
          </a:xfrm>
          <a:prstGeom prst="rect">
            <a:avLst/>
          </a:prstGeom>
          <a:noFill/>
        </p:spPr>
        <p:txBody>
          <a:bodyPr wrap="none">
            <a:spAutoFit/>
          </a:bodyPr>
          <a:lstStyle/>
          <a:p>
            <a:pPr>
              <a:defRPr/>
            </a:pPr>
            <a:r>
              <a:rPr lang="de-CH" sz="3200" b="1" err="1">
                <a:latin typeface="+mn-lt"/>
              </a:rPr>
              <a:t>Übertrittsprotokoll</a:t>
            </a:r>
            <a:r>
              <a:rPr lang="de-CH" sz="3200" b="1">
                <a:latin typeface="+mn-lt"/>
              </a:rPr>
              <a:t> - Kontrollprüfung</a:t>
            </a:r>
          </a:p>
        </p:txBody>
      </p:sp>
      <p:sp>
        <p:nvSpPr>
          <p:cNvPr id="2" name="Fußzeilenplatzhalter 1"/>
          <p:cNvSpPr>
            <a:spLocks noGrp="1"/>
          </p:cNvSpPr>
          <p:nvPr>
            <p:ph type="ftr" sz="quarter" idx="11"/>
          </p:nvPr>
        </p:nvSpPr>
        <p:spPr/>
        <p:txBody>
          <a:bodyPr/>
          <a:lstStyle/>
          <a:p>
            <a:r>
              <a:rPr lang="de-CH"/>
              <a:t>28</a:t>
            </a:r>
          </a:p>
        </p:txBody>
      </p:sp>
      <p:sp>
        <p:nvSpPr>
          <p:cNvPr id="8" name="Textfeld 7"/>
          <p:cNvSpPr txBox="1"/>
          <p:nvPr/>
        </p:nvSpPr>
        <p:spPr>
          <a:xfrm>
            <a:off x="899592" y="4399944"/>
            <a:ext cx="7848872" cy="1477328"/>
          </a:xfrm>
          <a:prstGeom prst="rect">
            <a:avLst/>
          </a:prstGeom>
          <a:noFill/>
        </p:spPr>
        <p:txBody>
          <a:bodyPr wrap="square" rtlCol="0">
            <a:spAutoFit/>
          </a:bodyPr>
          <a:lstStyle/>
          <a:p>
            <a:r>
              <a:rPr lang="de-CH" b="1"/>
              <a:t>Übertrittsentscheid</a:t>
            </a:r>
            <a:br>
              <a:rPr lang="de-CH"/>
            </a:br>
            <a:r>
              <a:rPr lang="de-CH"/>
              <a:t>Die Schulleitung der abgebenden Schule nimmt aufgrund der </a:t>
            </a:r>
            <a:br>
              <a:rPr lang="de-CH"/>
            </a:br>
            <a:r>
              <a:rPr lang="de-CH"/>
              <a:t>Prüfungsresultate die Zuweisung vor und trägt diese in das Übertrittsprotokoll</a:t>
            </a:r>
          </a:p>
          <a:p>
            <a:r>
              <a:rPr lang="de-CH"/>
              <a:t>ein, mit welchem die Erziehungsberechtigten über die Zuteilung informiert werden.</a:t>
            </a:r>
          </a:p>
        </p:txBody>
      </p:sp>
      <p:sp>
        <p:nvSpPr>
          <p:cNvPr id="9" name="Textfeld 8"/>
          <p:cNvSpPr txBox="1"/>
          <p:nvPr/>
        </p:nvSpPr>
        <p:spPr>
          <a:xfrm>
            <a:off x="899592" y="2062881"/>
            <a:ext cx="7035837" cy="923330"/>
          </a:xfrm>
          <a:prstGeom prst="rect">
            <a:avLst/>
          </a:prstGeom>
          <a:noFill/>
        </p:spPr>
        <p:txBody>
          <a:bodyPr wrap="none" rtlCol="0">
            <a:spAutoFit/>
          </a:bodyPr>
          <a:lstStyle/>
          <a:p>
            <a:r>
              <a:rPr lang="de-CH" b="1"/>
              <a:t>Prüfungspensum</a:t>
            </a:r>
            <a:br>
              <a:rPr lang="de-CH"/>
            </a:br>
            <a:r>
              <a:rPr lang="de-CH"/>
              <a:t>Das Prüfungspensum wird in den Dokumenten «Referenzrahmen» durch </a:t>
            </a:r>
          </a:p>
          <a:p>
            <a:r>
              <a:rPr lang="de-CH"/>
              <a:t>die Bildungsdirektion festgelegt. </a:t>
            </a:r>
          </a:p>
        </p:txBody>
      </p:sp>
      <p:sp>
        <p:nvSpPr>
          <p:cNvPr id="10" name="Textfeld 9">
            <a:extLst>
              <a:ext uri="{FF2B5EF4-FFF2-40B4-BE49-F238E27FC236}">
                <a16:creationId xmlns:a16="http://schemas.microsoft.com/office/drawing/2014/main" id="{E37CD572-2AAA-4EC1-ADCF-8073A31CD09B}"/>
              </a:ext>
            </a:extLst>
          </p:cNvPr>
          <p:cNvSpPr txBox="1"/>
          <p:nvPr/>
        </p:nvSpPr>
        <p:spPr>
          <a:xfrm>
            <a:off x="899592" y="3225750"/>
            <a:ext cx="5952976" cy="923330"/>
          </a:xfrm>
          <a:prstGeom prst="rect">
            <a:avLst/>
          </a:prstGeom>
          <a:noFill/>
        </p:spPr>
        <p:txBody>
          <a:bodyPr wrap="none" rtlCol="0">
            <a:spAutoFit/>
          </a:bodyPr>
          <a:lstStyle/>
          <a:p>
            <a:r>
              <a:rPr lang="de-CH" b="1"/>
              <a:t>Rückmeldung Resultate</a:t>
            </a:r>
            <a:br>
              <a:rPr lang="de-CH"/>
            </a:br>
            <a:r>
              <a:rPr lang="de-CH"/>
              <a:t>Diese werden der Schulleitung der abgebenden Schule durch </a:t>
            </a:r>
          </a:p>
          <a:p>
            <a:r>
              <a:rPr lang="de-CH"/>
              <a:t>die prüfungsleitende Schule mitgeteilt. </a:t>
            </a:r>
          </a:p>
        </p:txBody>
      </p:sp>
    </p:spTree>
    <p:extLst>
      <p:ext uri="{BB962C8B-B14F-4D97-AF65-F5344CB8AC3E}">
        <p14:creationId xmlns:p14="http://schemas.microsoft.com/office/powerpoint/2010/main" val="322381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7040325" cy="584775"/>
          </a:xfrm>
          <a:prstGeom prst="rect">
            <a:avLst/>
          </a:prstGeom>
          <a:noFill/>
        </p:spPr>
        <p:txBody>
          <a:bodyPr wrap="none">
            <a:spAutoFit/>
          </a:bodyPr>
          <a:lstStyle/>
          <a:p>
            <a:pPr>
              <a:defRPr/>
            </a:pPr>
            <a:r>
              <a:rPr lang="de-CH" sz="3200" b="1" err="1">
                <a:latin typeface="+mn-lt"/>
              </a:rPr>
              <a:t>Übertrittsprotokoll</a:t>
            </a:r>
            <a:r>
              <a:rPr lang="de-CH" sz="3200" b="1">
                <a:latin typeface="+mn-lt"/>
              </a:rPr>
              <a:t> - Übertrittsentscheid</a:t>
            </a:r>
          </a:p>
        </p:txBody>
      </p:sp>
      <p:sp>
        <p:nvSpPr>
          <p:cNvPr id="2" name="Fußzeilenplatzhalter 1"/>
          <p:cNvSpPr>
            <a:spLocks noGrp="1"/>
          </p:cNvSpPr>
          <p:nvPr>
            <p:ph type="ftr" sz="quarter" idx="11"/>
          </p:nvPr>
        </p:nvSpPr>
        <p:spPr/>
        <p:txBody>
          <a:bodyPr/>
          <a:lstStyle/>
          <a:p>
            <a:r>
              <a:rPr lang="de-CH"/>
              <a:t>29</a:t>
            </a:r>
          </a:p>
        </p:txBody>
      </p:sp>
      <p:sp>
        <p:nvSpPr>
          <p:cNvPr id="4" name="Textfeld 3"/>
          <p:cNvSpPr txBox="1"/>
          <p:nvPr/>
        </p:nvSpPr>
        <p:spPr>
          <a:xfrm>
            <a:off x="577788" y="4955694"/>
            <a:ext cx="7704856" cy="830997"/>
          </a:xfrm>
          <a:prstGeom prst="rect">
            <a:avLst/>
          </a:prstGeom>
          <a:solidFill>
            <a:schemeClr val="tx1"/>
          </a:solidFill>
        </p:spPr>
        <p:txBody>
          <a:bodyPr wrap="square" rtlCol="0">
            <a:spAutoFit/>
          </a:bodyPr>
          <a:lstStyle/>
          <a:p>
            <a:r>
              <a:rPr lang="de-CH" sz="1600" b="1">
                <a:solidFill>
                  <a:srgbClr val="C00000"/>
                </a:solidFill>
              </a:rPr>
              <a:t>Rechtsmittelbelehrung:</a:t>
            </a:r>
          </a:p>
          <a:p>
            <a:r>
              <a:rPr lang="de-CH" sz="1600">
                <a:solidFill>
                  <a:schemeClr val="bg1"/>
                </a:solidFill>
              </a:rPr>
              <a:t>Beschwerden gegen den Übertrittsentscheid sind innert 30 Tagen schriftlich und </a:t>
            </a:r>
            <a:br>
              <a:rPr lang="de-CH" sz="1600">
                <a:solidFill>
                  <a:schemeClr val="bg1"/>
                </a:solidFill>
              </a:rPr>
            </a:br>
            <a:r>
              <a:rPr lang="de-CH" sz="1600">
                <a:solidFill>
                  <a:schemeClr val="bg1"/>
                </a:solidFill>
              </a:rPr>
              <a:t>begründet beim zuständigen Schulinspektorat einzureichen.</a:t>
            </a:r>
          </a:p>
        </p:txBody>
      </p:sp>
      <p:pic>
        <p:nvPicPr>
          <p:cNvPr id="7" name="Grafik 6">
            <a:extLst>
              <a:ext uri="{FF2B5EF4-FFF2-40B4-BE49-F238E27FC236}">
                <a16:creationId xmlns:a16="http://schemas.microsoft.com/office/drawing/2014/main" id="{79E43F34-D855-D7D8-EC6D-82F7BCBF4B9E}"/>
              </a:ext>
            </a:extLst>
          </p:cNvPr>
          <p:cNvPicPr>
            <a:picLocks noChangeAspect="1"/>
          </p:cNvPicPr>
          <p:nvPr/>
        </p:nvPicPr>
        <p:blipFill>
          <a:blip r:embed="rId3"/>
          <a:stretch>
            <a:fillRect/>
          </a:stretch>
        </p:blipFill>
        <p:spPr>
          <a:xfrm>
            <a:off x="577788" y="2217156"/>
            <a:ext cx="7724759" cy="2423688"/>
          </a:xfrm>
          <a:prstGeom prst="rect">
            <a:avLst/>
          </a:prstGeom>
        </p:spPr>
      </p:pic>
    </p:spTree>
    <p:extLst>
      <p:ext uri="{BB962C8B-B14F-4D97-AF65-F5344CB8AC3E}">
        <p14:creationId xmlns:p14="http://schemas.microsoft.com/office/powerpoint/2010/main" val="3185907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8"/>
          <p:cNvSpPr txBox="1">
            <a:spLocks noChangeArrowheads="1"/>
          </p:cNvSpPr>
          <p:nvPr/>
        </p:nvSpPr>
        <p:spPr bwMode="auto">
          <a:xfrm>
            <a:off x="1466849" y="1433513"/>
            <a:ext cx="648619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5400">
                <a:latin typeface="Calibri" pitchFamily="34" charset="0"/>
              </a:rPr>
              <a:t>Modell Oberdiessbach</a:t>
            </a:r>
          </a:p>
        </p:txBody>
      </p:sp>
      <p:sp>
        <p:nvSpPr>
          <p:cNvPr id="2" name="Textfeld 1"/>
          <p:cNvSpPr txBox="1"/>
          <p:nvPr/>
        </p:nvSpPr>
        <p:spPr>
          <a:xfrm>
            <a:off x="1528834" y="2348880"/>
            <a:ext cx="4810932" cy="523220"/>
          </a:xfrm>
          <a:prstGeom prst="rect">
            <a:avLst/>
          </a:prstGeom>
          <a:noFill/>
        </p:spPr>
        <p:txBody>
          <a:bodyPr wrap="none" rtlCol="0">
            <a:spAutoFit/>
          </a:bodyPr>
          <a:lstStyle/>
          <a:p>
            <a:r>
              <a:rPr lang="de-CH" sz="2800"/>
              <a:t>Neues Schulmodell ab 2024/25 </a:t>
            </a:r>
          </a:p>
        </p:txBody>
      </p:sp>
      <p:sp>
        <p:nvSpPr>
          <p:cNvPr id="13" name="Fußzeilenplatzhalter 12"/>
          <p:cNvSpPr>
            <a:spLocks noGrp="1"/>
          </p:cNvSpPr>
          <p:nvPr>
            <p:ph type="ftr" sz="quarter" idx="11"/>
          </p:nvPr>
        </p:nvSpPr>
        <p:spPr/>
        <p:txBody>
          <a:bodyPr/>
          <a:lstStyle/>
          <a:p>
            <a:fld id="{D54ACEF0-99BC-4731-90C5-4BE6B38AD1D6}" type="slidenum">
              <a:rPr lang="de-CH" smtClean="0"/>
              <a:t>3</a:t>
            </a:fld>
            <a:endParaRPr lang="de-CH"/>
          </a:p>
        </p:txBody>
      </p:sp>
      <p:sp>
        <p:nvSpPr>
          <p:cNvPr id="6" name="Textfeld 5">
            <a:extLst>
              <a:ext uri="{FF2B5EF4-FFF2-40B4-BE49-F238E27FC236}">
                <a16:creationId xmlns:a16="http://schemas.microsoft.com/office/drawing/2014/main" id="{ED86795B-CF67-FDC2-8639-3D72F800209C}"/>
              </a:ext>
            </a:extLst>
          </p:cNvPr>
          <p:cNvSpPr txBox="1"/>
          <p:nvPr/>
        </p:nvSpPr>
        <p:spPr>
          <a:xfrm>
            <a:off x="934579" y="2898638"/>
            <a:ext cx="7647927" cy="1754326"/>
          </a:xfrm>
          <a:prstGeom prst="rect">
            <a:avLst/>
          </a:prstGeom>
          <a:noFill/>
        </p:spPr>
        <p:txBody>
          <a:bodyPr wrap="none" rtlCol="0">
            <a:spAutoFit/>
          </a:bodyPr>
          <a:lstStyle/>
          <a:p>
            <a:r>
              <a:rPr lang="de-CH" b="1"/>
              <a:t>Abschaffung </a:t>
            </a:r>
            <a:r>
              <a:rPr lang="de-CH" b="1" err="1"/>
              <a:t>Spez</a:t>
            </a:r>
            <a:r>
              <a:rPr lang="de-CH" b="1"/>
              <a:t>-Sek</a:t>
            </a:r>
            <a:br>
              <a:rPr lang="de-CH"/>
            </a:br>
            <a:r>
              <a:rPr lang="de-CH"/>
              <a:t>Das Niveau «Spezielle </a:t>
            </a:r>
            <a:r>
              <a:rPr lang="de-CH" err="1"/>
              <a:t>Sekundarschüler:innen</a:t>
            </a:r>
            <a:r>
              <a:rPr lang="de-CH"/>
              <a:t>» läuft aus. Die eintretenden </a:t>
            </a:r>
          </a:p>
          <a:p>
            <a:r>
              <a:rPr lang="de-CH"/>
              <a:t>Schulkinder werden als Realschülerin oder Sekundarschüler in die 7. Klassen </a:t>
            </a:r>
          </a:p>
          <a:p>
            <a:r>
              <a:rPr lang="de-CH"/>
              <a:t>eintreten. Die Jugendlichen werden in gemischten Stammklassen sowie </a:t>
            </a:r>
          </a:p>
          <a:p>
            <a:r>
              <a:rPr lang="de-CH"/>
              <a:t>getrennten Niveaufächern (Deutsch, Französisch und Mathematik) unterrichtet.</a:t>
            </a:r>
          </a:p>
          <a:p>
            <a:endParaRPr lang="de-CH"/>
          </a:p>
        </p:txBody>
      </p:sp>
      <p:sp>
        <p:nvSpPr>
          <p:cNvPr id="10" name="Textfeld 9">
            <a:extLst>
              <a:ext uri="{FF2B5EF4-FFF2-40B4-BE49-F238E27FC236}">
                <a16:creationId xmlns:a16="http://schemas.microsoft.com/office/drawing/2014/main" id="{1EA0B337-4E9A-8D6B-0669-291621ACC14B}"/>
              </a:ext>
            </a:extLst>
          </p:cNvPr>
          <p:cNvSpPr txBox="1"/>
          <p:nvPr/>
        </p:nvSpPr>
        <p:spPr>
          <a:xfrm>
            <a:off x="934579" y="4447649"/>
            <a:ext cx="7625229" cy="923330"/>
          </a:xfrm>
          <a:prstGeom prst="rect">
            <a:avLst/>
          </a:prstGeom>
          <a:noFill/>
        </p:spPr>
        <p:txBody>
          <a:bodyPr wrap="none" rtlCol="0">
            <a:spAutoFit/>
          </a:bodyPr>
          <a:lstStyle/>
          <a:p>
            <a:r>
              <a:rPr lang="de-CH" b="1"/>
              <a:t>Gemischte Stammklassen</a:t>
            </a:r>
            <a:br>
              <a:rPr lang="de-CH"/>
            </a:br>
            <a:r>
              <a:rPr lang="de-DE"/>
              <a:t>Auf allen Stufen wird das Modell Oberdiessbach mit gemischten Stammklassen </a:t>
            </a:r>
          </a:p>
          <a:p>
            <a:r>
              <a:rPr lang="de-DE"/>
              <a:t>unterrichtet. (Die 7.Klasse des aktuellen Schuljahres ist schon so organisiert)</a:t>
            </a:r>
            <a:endParaRPr lang="de-CH"/>
          </a:p>
        </p:txBody>
      </p:sp>
    </p:spTree>
    <p:extLst>
      <p:ext uri="{BB962C8B-B14F-4D97-AF65-F5344CB8AC3E}">
        <p14:creationId xmlns:p14="http://schemas.microsoft.com/office/powerpoint/2010/main" val="51969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6094232" cy="584775"/>
          </a:xfrm>
          <a:prstGeom prst="rect">
            <a:avLst/>
          </a:prstGeom>
          <a:noFill/>
        </p:spPr>
        <p:txBody>
          <a:bodyPr wrap="none">
            <a:spAutoFit/>
          </a:bodyPr>
          <a:lstStyle/>
          <a:p>
            <a:pPr>
              <a:defRPr/>
            </a:pPr>
            <a:r>
              <a:rPr lang="de-CH" sz="3200" b="1">
                <a:latin typeface="+mn-lt"/>
              </a:rPr>
              <a:t>Förderunterricht – Grundsätzliches</a:t>
            </a:r>
          </a:p>
        </p:txBody>
      </p:sp>
      <p:sp>
        <p:nvSpPr>
          <p:cNvPr id="2" name="Fußzeilenplatzhalter 1"/>
          <p:cNvSpPr>
            <a:spLocks noGrp="1"/>
          </p:cNvSpPr>
          <p:nvPr>
            <p:ph type="ftr" sz="quarter" idx="11"/>
          </p:nvPr>
        </p:nvSpPr>
        <p:spPr/>
        <p:txBody>
          <a:bodyPr/>
          <a:lstStyle/>
          <a:p>
            <a:r>
              <a:rPr lang="de-CH"/>
              <a:t>31</a:t>
            </a:r>
          </a:p>
        </p:txBody>
      </p:sp>
      <p:sp>
        <p:nvSpPr>
          <p:cNvPr id="4" name="Textfeld 3"/>
          <p:cNvSpPr txBox="1"/>
          <p:nvPr/>
        </p:nvSpPr>
        <p:spPr>
          <a:xfrm>
            <a:off x="812776" y="2132856"/>
            <a:ext cx="7416824" cy="1938992"/>
          </a:xfrm>
          <a:prstGeom prst="rect">
            <a:avLst/>
          </a:prstGeom>
          <a:noFill/>
        </p:spPr>
        <p:txBody>
          <a:bodyPr wrap="square" rtlCol="0">
            <a:spAutoFit/>
          </a:bodyPr>
          <a:lstStyle/>
          <a:p>
            <a:r>
              <a:rPr lang="de-CH" sz="2400"/>
              <a:t>Die Schülerin/der Schüler hat im entsprechenden Fach das </a:t>
            </a:r>
            <a:r>
              <a:rPr lang="de-CH" sz="2400" err="1"/>
              <a:t>Sekundarschulniveau</a:t>
            </a:r>
            <a:r>
              <a:rPr lang="de-CH" sz="2400"/>
              <a:t> nur ganz knapp verfehlt.</a:t>
            </a:r>
          </a:p>
          <a:p>
            <a:r>
              <a:rPr lang="de-CH" sz="2400"/>
              <a:t>Die Prognostische Beurteilung des Kindes lässt den Schluss zu, dass ein späterer Wechsel des Niveaus im Bereich des Möglichen liegt.</a:t>
            </a:r>
          </a:p>
        </p:txBody>
      </p:sp>
      <p:sp>
        <p:nvSpPr>
          <p:cNvPr id="5" name="Textfeld 4"/>
          <p:cNvSpPr txBox="1"/>
          <p:nvPr/>
        </p:nvSpPr>
        <p:spPr>
          <a:xfrm>
            <a:off x="812776" y="4149080"/>
            <a:ext cx="7056784" cy="1938992"/>
          </a:xfrm>
          <a:prstGeom prst="rect">
            <a:avLst/>
          </a:prstGeom>
          <a:noFill/>
        </p:spPr>
        <p:txBody>
          <a:bodyPr wrap="square" rtlCol="0">
            <a:spAutoFit/>
          </a:bodyPr>
          <a:lstStyle/>
          <a:p>
            <a:r>
              <a:rPr lang="de-CH" sz="2400"/>
              <a:t>Förderunterricht ist nicht Nachhilfeunterricht für Schülerinnen und Schüler, welche den Übertritt in die Sekundarschule nicht geschafft haben, sondern dient dazu, den späteren Anschluss an das neue Niveau sicherzustellen.</a:t>
            </a:r>
          </a:p>
        </p:txBody>
      </p:sp>
    </p:spTree>
    <p:extLst>
      <p:ext uri="{BB962C8B-B14F-4D97-AF65-F5344CB8AC3E}">
        <p14:creationId xmlns:p14="http://schemas.microsoft.com/office/powerpoint/2010/main" val="73113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5162247" cy="584775"/>
          </a:xfrm>
          <a:prstGeom prst="rect">
            <a:avLst/>
          </a:prstGeom>
          <a:noFill/>
        </p:spPr>
        <p:txBody>
          <a:bodyPr wrap="none">
            <a:spAutoFit/>
          </a:bodyPr>
          <a:lstStyle/>
          <a:p>
            <a:pPr>
              <a:defRPr/>
            </a:pPr>
            <a:r>
              <a:rPr lang="de-CH" sz="3200" b="1">
                <a:latin typeface="+mn-lt"/>
              </a:rPr>
              <a:t>Förderunterricht – Grundlage</a:t>
            </a:r>
          </a:p>
        </p:txBody>
      </p:sp>
      <p:sp>
        <p:nvSpPr>
          <p:cNvPr id="2" name="Fußzeilenplatzhalter 1"/>
          <p:cNvSpPr>
            <a:spLocks noGrp="1"/>
          </p:cNvSpPr>
          <p:nvPr>
            <p:ph type="ftr" sz="quarter" idx="11"/>
          </p:nvPr>
        </p:nvSpPr>
        <p:spPr>
          <a:xfrm>
            <a:off x="3131840" y="6356350"/>
            <a:ext cx="2895600" cy="365125"/>
          </a:xfrm>
        </p:spPr>
        <p:txBody>
          <a:bodyPr/>
          <a:lstStyle/>
          <a:p>
            <a:r>
              <a:rPr lang="de-CH"/>
              <a:t>30</a:t>
            </a:r>
          </a:p>
        </p:txBody>
      </p:sp>
      <p:sp>
        <p:nvSpPr>
          <p:cNvPr id="4" name="Textfeld 3"/>
          <p:cNvSpPr txBox="1"/>
          <p:nvPr/>
        </p:nvSpPr>
        <p:spPr>
          <a:xfrm>
            <a:off x="812776" y="2031470"/>
            <a:ext cx="7416824" cy="4585871"/>
          </a:xfrm>
          <a:prstGeom prst="rect">
            <a:avLst/>
          </a:prstGeom>
          <a:noFill/>
        </p:spPr>
        <p:txBody>
          <a:bodyPr wrap="square" rtlCol="0">
            <a:spAutoFit/>
          </a:bodyPr>
          <a:lstStyle/>
          <a:p>
            <a:r>
              <a:rPr lang="de-CH" sz="2400"/>
              <a:t>Der Förderunterricht wird auch unter dem Lehrplan 21 angeboten.</a:t>
            </a:r>
          </a:p>
          <a:p>
            <a:endParaRPr lang="de-CH" sz="2000" b="1"/>
          </a:p>
          <a:p>
            <a:r>
              <a:rPr lang="de-CH" sz="2000" b="1"/>
              <a:t>Allgemeine Hinweise und Bestimmungen (AHB) Konsultation</a:t>
            </a:r>
            <a:br>
              <a:rPr lang="de-CH" sz="2000" b="1"/>
            </a:br>
            <a:r>
              <a:rPr lang="de-CH" sz="2000" b="1" i="1"/>
              <a:t>4.4.4 Niveau- und Förderunterricht im 3. Zyklus</a:t>
            </a:r>
          </a:p>
          <a:p>
            <a:r>
              <a:rPr lang="de-CH" sz="2000" b="1" i="1"/>
              <a:t>(….)</a:t>
            </a:r>
            <a:endParaRPr lang="de-CH" sz="2000"/>
          </a:p>
          <a:p>
            <a:r>
              <a:rPr lang="de-CH"/>
              <a:t>Im Hinblick auf einen möglichen Niveauwechsel vom Real- zum Sekundarschulniveau können die Schulen Förderunterricht in den Fachbereichen Deutsch, Französisch, Englisch und Mathematik anbieten. Der Förderunterricht soll es Realschülerinnen und -schülern ermöglichen, ohne das Wiederholen eines Schuljahres ins Sekundarschulniveau zu wechseln. Voraussetzung für den Besuch des Förderunterrichts ist die Einschätzung der Lehrperson, dass mithilfe des Förderunterrichts ein Niveauwechsel gelingen kann…… Ab dem 8. Schuljahr findet der Förderunterricht im Rahmen der IVE statt. </a:t>
            </a:r>
            <a:r>
              <a:rPr lang="de-CH" sz="2000" b="1" i="1"/>
              <a:t>(….)</a:t>
            </a:r>
          </a:p>
        </p:txBody>
      </p:sp>
    </p:spTree>
    <p:extLst>
      <p:ext uri="{BB962C8B-B14F-4D97-AF65-F5344CB8AC3E}">
        <p14:creationId xmlns:p14="http://schemas.microsoft.com/office/powerpoint/2010/main" val="1581982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5048433" cy="584775"/>
          </a:xfrm>
          <a:prstGeom prst="rect">
            <a:avLst/>
          </a:prstGeom>
          <a:noFill/>
        </p:spPr>
        <p:txBody>
          <a:bodyPr wrap="none">
            <a:spAutoFit/>
          </a:bodyPr>
          <a:lstStyle/>
          <a:p>
            <a:pPr>
              <a:defRPr/>
            </a:pPr>
            <a:r>
              <a:rPr lang="de-CH" sz="3200" b="1">
                <a:latin typeface="+mn-lt"/>
              </a:rPr>
              <a:t>Förderunterricht – Szenarien</a:t>
            </a:r>
          </a:p>
        </p:txBody>
      </p:sp>
      <p:sp>
        <p:nvSpPr>
          <p:cNvPr id="2" name="Fußzeilenplatzhalter 1"/>
          <p:cNvSpPr>
            <a:spLocks noGrp="1"/>
          </p:cNvSpPr>
          <p:nvPr>
            <p:ph type="ftr" sz="quarter" idx="11"/>
          </p:nvPr>
        </p:nvSpPr>
        <p:spPr/>
        <p:txBody>
          <a:bodyPr/>
          <a:lstStyle/>
          <a:p>
            <a:r>
              <a:rPr lang="de-CH"/>
              <a:t>32</a:t>
            </a:r>
          </a:p>
        </p:txBody>
      </p:sp>
      <p:sp>
        <p:nvSpPr>
          <p:cNvPr id="5" name="Textfeld 4"/>
          <p:cNvSpPr txBox="1"/>
          <p:nvPr/>
        </p:nvSpPr>
        <p:spPr>
          <a:xfrm>
            <a:off x="1240925" y="2420888"/>
            <a:ext cx="5976664" cy="461665"/>
          </a:xfrm>
          <a:prstGeom prst="rect">
            <a:avLst/>
          </a:prstGeom>
          <a:noFill/>
        </p:spPr>
        <p:txBody>
          <a:bodyPr wrap="square" rtlCol="0">
            <a:spAutoFit/>
          </a:bodyPr>
          <a:lstStyle/>
          <a:p>
            <a:r>
              <a:rPr lang="de-CH" sz="2400"/>
              <a:t>Förderunterricht </a:t>
            </a:r>
            <a:r>
              <a:rPr lang="de-CH" sz="2400" b="1"/>
              <a:t>VOR</a:t>
            </a:r>
            <a:r>
              <a:rPr lang="de-CH" sz="2400"/>
              <a:t> Niveauwechsel</a:t>
            </a:r>
          </a:p>
        </p:txBody>
      </p:sp>
      <p:sp>
        <p:nvSpPr>
          <p:cNvPr id="6" name="Textfeld 5"/>
          <p:cNvSpPr txBox="1"/>
          <p:nvPr/>
        </p:nvSpPr>
        <p:spPr>
          <a:xfrm>
            <a:off x="1259632" y="3327375"/>
            <a:ext cx="5976664" cy="461665"/>
          </a:xfrm>
          <a:prstGeom prst="rect">
            <a:avLst/>
          </a:prstGeom>
          <a:noFill/>
        </p:spPr>
        <p:txBody>
          <a:bodyPr wrap="square" rtlCol="0">
            <a:spAutoFit/>
          </a:bodyPr>
          <a:lstStyle/>
          <a:p>
            <a:r>
              <a:rPr lang="de-CH" sz="2400"/>
              <a:t>Förderunterricht </a:t>
            </a:r>
            <a:r>
              <a:rPr lang="de-CH" sz="2400" b="1"/>
              <a:t>NACH</a:t>
            </a:r>
            <a:r>
              <a:rPr lang="de-CH" sz="2400"/>
              <a:t> Niveauwechsel</a:t>
            </a:r>
          </a:p>
        </p:txBody>
      </p:sp>
      <p:sp>
        <p:nvSpPr>
          <p:cNvPr id="7" name="Textfeld 6"/>
          <p:cNvSpPr txBox="1"/>
          <p:nvPr/>
        </p:nvSpPr>
        <p:spPr>
          <a:xfrm>
            <a:off x="1259632" y="4213151"/>
            <a:ext cx="5976664" cy="461665"/>
          </a:xfrm>
          <a:prstGeom prst="rect">
            <a:avLst/>
          </a:prstGeom>
          <a:noFill/>
        </p:spPr>
        <p:txBody>
          <a:bodyPr wrap="square" rtlCol="0">
            <a:spAutoFit/>
          </a:bodyPr>
          <a:lstStyle/>
          <a:p>
            <a:r>
              <a:rPr lang="de-CH" sz="2400"/>
              <a:t>Förderunterricht </a:t>
            </a:r>
            <a:r>
              <a:rPr lang="de-CH" sz="2400" b="1"/>
              <a:t>in Spezialfällen</a:t>
            </a:r>
            <a:endParaRPr lang="de-CH" sz="2400"/>
          </a:p>
        </p:txBody>
      </p:sp>
    </p:spTree>
    <p:extLst>
      <p:ext uri="{BB962C8B-B14F-4D97-AF65-F5344CB8AC3E}">
        <p14:creationId xmlns:p14="http://schemas.microsoft.com/office/powerpoint/2010/main" val="406192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5037854" cy="584775"/>
          </a:xfrm>
          <a:prstGeom prst="rect">
            <a:avLst/>
          </a:prstGeom>
          <a:noFill/>
        </p:spPr>
        <p:txBody>
          <a:bodyPr wrap="none">
            <a:spAutoFit/>
          </a:bodyPr>
          <a:lstStyle/>
          <a:p>
            <a:pPr>
              <a:defRPr/>
            </a:pPr>
            <a:r>
              <a:rPr lang="de-CH" sz="3200" b="1">
                <a:latin typeface="+mn-lt"/>
              </a:rPr>
              <a:t>Förderunterricht – Entscheid</a:t>
            </a:r>
          </a:p>
        </p:txBody>
      </p:sp>
      <p:sp>
        <p:nvSpPr>
          <p:cNvPr id="2" name="Fußzeilenplatzhalter 1"/>
          <p:cNvSpPr>
            <a:spLocks noGrp="1"/>
          </p:cNvSpPr>
          <p:nvPr>
            <p:ph type="ftr" sz="quarter" idx="11"/>
          </p:nvPr>
        </p:nvSpPr>
        <p:spPr/>
        <p:txBody>
          <a:bodyPr/>
          <a:lstStyle/>
          <a:p>
            <a:r>
              <a:rPr lang="de-CH"/>
              <a:t>33</a:t>
            </a:r>
          </a:p>
        </p:txBody>
      </p:sp>
      <p:sp>
        <p:nvSpPr>
          <p:cNvPr id="4" name="Textfeld 3"/>
          <p:cNvSpPr txBox="1"/>
          <p:nvPr/>
        </p:nvSpPr>
        <p:spPr>
          <a:xfrm>
            <a:off x="755576" y="2245514"/>
            <a:ext cx="6514091" cy="461665"/>
          </a:xfrm>
          <a:prstGeom prst="rect">
            <a:avLst/>
          </a:prstGeom>
          <a:noFill/>
        </p:spPr>
        <p:txBody>
          <a:bodyPr wrap="none" rtlCol="0">
            <a:spAutoFit/>
          </a:bodyPr>
          <a:lstStyle/>
          <a:p>
            <a:r>
              <a:rPr lang="de-CH" sz="2400"/>
              <a:t>Antrag der Lehrperson Mittelstufe, resp. Oberstufe</a:t>
            </a:r>
          </a:p>
        </p:txBody>
      </p:sp>
      <p:sp>
        <p:nvSpPr>
          <p:cNvPr id="5" name="Textfeld 4"/>
          <p:cNvSpPr txBox="1"/>
          <p:nvPr/>
        </p:nvSpPr>
        <p:spPr>
          <a:xfrm>
            <a:off x="755576" y="3284984"/>
            <a:ext cx="7704856" cy="1569660"/>
          </a:xfrm>
          <a:prstGeom prst="rect">
            <a:avLst/>
          </a:prstGeom>
          <a:noFill/>
        </p:spPr>
        <p:txBody>
          <a:bodyPr wrap="square" rtlCol="0">
            <a:spAutoFit/>
          </a:bodyPr>
          <a:lstStyle/>
          <a:p>
            <a:r>
              <a:rPr lang="de-CH" sz="2400"/>
              <a:t>Die Schulleitung Sek I nimmt auf Grund des Antrages mit den betroffenen Eltern Kontakt auf und spricht mit ihnen die Organisation, das weitere Vorgehen und den definitiven Entscheid ab.</a:t>
            </a:r>
          </a:p>
        </p:txBody>
      </p:sp>
    </p:spTree>
    <p:extLst>
      <p:ext uri="{BB962C8B-B14F-4D97-AF65-F5344CB8AC3E}">
        <p14:creationId xmlns:p14="http://schemas.microsoft.com/office/powerpoint/2010/main" val="424374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27584" y="1844824"/>
            <a:ext cx="7416824" cy="2646878"/>
          </a:xfrm>
          <a:prstGeom prst="rect">
            <a:avLst/>
          </a:prstGeom>
          <a:noFill/>
        </p:spPr>
        <p:txBody>
          <a:bodyPr wrap="square" rtlCol="0">
            <a:spAutoFit/>
          </a:bodyPr>
          <a:lstStyle/>
          <a:p>
            <a:r>
              <a:rPr lang="de-CH" sz="16600" b="1"/>
              <a:t>Fragen?</a:t>
            </a:r>
          </a:p>
        </p:txBody>
      </p:sp>
      <p:sp>
        <p:nvSpPr>
          <p:cNvPr id="2" name="Fußzeilenplatzhalter 1"/>
          <p:cNvSpPr>
            <a:spLocks noGrp="1"/>
          </p:cNvSpPr>
          <p:nvPr>
            <p:ph type="ftr" sz="quarter" idx="11"/>
          </p:nvPr>
        </p:nvSpPr>
        <p:spPr/>
        <p:txBody>
          <a:bodyPr/>
          <a:lstStyle/>
          <a:p>
            <a:r>
              <a:rPr lang="de-CH"/>
              <a:t>34</a:t>
            </a:r>
          </a:p>
        </p:txBody>
      </p:sp>
    </p:spTree>
    <p:extLst>
      <p:ext uri="{BB962C8B-B14F-4D97-AF65-F5344CB8AC3E}">
        <p14:creationId xmlns:p14="http://schemas.microsoft.com/office/powerpoint/2010/main" val="3993760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2172390" cy="584775"/>
          </a:xfrm>
          <a:prstGeom prst="rect">
            <a:avLst/>
          </a:prstGeom>
          <a:noFill/>
        </p:spPr>
        <p:txBody>
          <a:bodyPr wrap="none">
            <a:spAutoFit/>
          </a:bodyPr>
          <a:lstStyle/>
          <a:p>
            <a:pPr>
              <a:defRPr/>
            </a:pPr>
            <a:r>
              <a:rPr lang="de-CH" sz="3200" b="1">
                <a:latin typeface="+mn-lt"/>
              </a:rPr>
              <a:t>7. Schuljahr</a:t>
            </a:r>
          </a:p>
        </p:txBody>
      </p:sp>
      <p:sp>
        <p:nvSpPr>
          <p:cNvPr id="2" name="Fußzeilenplatzhalter 1"/>
          <p:cNvSpPr>
            <a:spLocks noGrp="1"/>
          </p:cNvSpPr>
          <p:nvPr>
            <p:ph type="ftr" sz="quarter" idx="11"/>
          </p:nvPr>
        </p:nvSpPr>
        <p:spPr>
          <a:xfrm>
            <a:off x="3124200" y="6453336"/>
            <a:ext cx="2895600" cy="365125"/>
          </a:xfrm>
        </p:spPr>
        <p:txBody>
          <a:bodyPr/>
          <a:lstStyle/>
          <a:p>
            <a:r>
              <a:rPr lang="de-CH"/>
              <a:t>35</a:t>
            </a:r>
          </a:p>
        </p:txBody>
      </p:sp>
      <p:sp>
        <p:nvSpPr>
          <p:cNvPr id="6" name="Textfeld 5"/>
          <p:cNvSpPr txBox="1"/>
          <p:nvPr/>
        </p:nvSpPr>
        <p:spPr>
          <a:xfrm>
            <a:off x="395536" y="1700808"/>
            <a:ext cx="8809848" cy="5032147"/>
          </a:xfrm>
          <a:prstGeom prst="rect">
            <a:avLst/>
          </a:prstGeom>
          <a:noFill/>
        </p:spPr>
        <p:txBody>
          <a:bodyPr wrap="none" rtlCol="0">
            <a:spAutoFit/>
          </a:bodyPr>
          <a:lstStyle/>
          <a:p>
            <a:r>
              <a:rPr lang="de-CH" sz="2400" b="1"/>
              <a:t>Anforderungen Real-/Sek-Niveau</a:t>
            </a:r>
          </a:p>
          <a:p>
            <a:endParaRPr lang="de-CH" sz="900"/>
          </a:p>
          <a:p>
            <a:r>
              <a:rPr lang="de-CH" sz="2400"/>
              <a:t>Die Leistungen in den einzelnen Niveaus sind durch ein gemeinsames</a:t>
            </a:r>
            <a:br>
              <a:rPr lang="de-CH" sz="2400"/>
            </a:br>
            <a:r>
              <a:rPr lang="de-CH" sz="2400"/>
              <a:t>Beurteilungskonzept der Lehrpersonen der Sek I festgelegt.</a:t>
            </a:r>
          </a:p>
          <a:p>
            <a:r>
              <a:rPr lang="de-CH" sz="2400"/>
              <a:t>Die Beurteilung ist im LP 21 dreiteilig:</a:t>
            </a:r>
          </a:p>
          <a:p>
            <a:pPr marL="342900" indent="-342900">
              <a:buFont typeface="Arial" panose="020B0604020202020204" pitchFamily="34" charset="0"/>
              <a:buChar char="•"/>
            </a:pPr>
            <a:r>
              <a:rPr lang="de-CH" sz="2400"/>
              <a:t>Summative Beurteilung (Produkt, Lernprozess, Lernkontrolle):</a:t>
            </a:r>
            <a:br>
              <a:rPr lang="de-CH" sz="2400"/>
            </a:br>
            <a:r>
              <a:rPr lang="de-CH" sz="2400"/>
              <a:t>Die Notenskalen und die Gewichtung der einzelnen Teile </a:t>
            </a:r>
            <a:br>
              <a:rPr lang="de-CH" sz="2400"/>
            </a:br>
            <a:r>
              <a:rPr lang="de-CH" sz="2400"/>
              <a:t>sind für alle Niveaus abgemacht und bestimmt (Kompetenzen).</a:t>
            </a:r>
          </a:p>
          <a:p>
            <a:pPr marL="342900" indent="-342900">
              <a:buFont typeface="Arial" panose="020B0604020202020204" pitchFamily="34" charset="0"/>
              <a:buChar char="•"/>
            </a:pPr>
            <a:r>
              <a:rPr lang="de-CH" sz="2400"/>
              <a:t>Formative Beurteilung (personale Kompetenz und</a:t>
            </a:r>
            <a:br>
              <a:rPr lang="de-CH" sz="2400"/>
            </a:br>
            <a:r>
              <a:rPr lang="de-CH" sz="2400"/>
              <a:t>Schlüsselkompetenz, Selbsteinschätzung,…): Standortgespräch</a:t>
            </a:r>
          </a:p>
          <a:p>
            <a:pPr marL="342900" indent="-342900">
              <a:buFont typeface="Arial" panose="020B0604020202020204" pitchFamily="34" charset="0"/>
              <a:buChar char="•"/>
            </a:pPr>
            <a:r>
              <a:rPr lang="de-CH" sz="2400"/>
              <a:t>Prognostische Beurteilung (zukunftsorientierte Beurteilung):</a:t>
            </a:r>
            <a:br>
              <a:rPr lang="de-CH" sz="2400"/>
            </a:br>
            <a:r>
              <a:rPr lang="de-CH" sz="2400"/>
              <a:t>Sie umfasst neben der summativen und formativen Beurteilung</a:t>
            </a:r>
            <a:br>
              <a:rPr lang="de-CH" sz="2400"/>
            </a:br>
            <a:r>
              <a:rPr lang="de-CH" sz="2400"/>
              <a:t>die übergeordneten Kompetenzen und dient bei Übertritts-</a:t>
            </a:r>
            <a:br>
              <a:rPr lang="de-CH" sz="2400"/>
            </a:br>
            <a:r>
              <a:rPr lang="de-CH" sz="2400"/>
              <a:t>entscheiden als Grundlage.</a:t>
            </a:r>
          </a:p>
        </p:txBody>
      </p:sp>
    </p:spTree>
    <p:extLst>
      <p:ext uri="{BB962C8B-B14F-4D97-AF65-F5344CB8AC3E}">
        <p14:creationId xmlns:p14="http://schemas.microsoft.com/office/powerpoint/2010/main" val="3136638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6707670" cy="584775"/>
          </a:xfrm>
          <a:prstGeom prst="rect">
            <a:avLst/>
          </a:prstGeom>
          <a:noFill/>
        </p:spPr>
        <p:txBody>
          <a:bodyPr wrap="none">
            <a:spAutoFit/>
          </a:bodyPr>
          <a:lstStyle/>
          <a:p>
            <a:pPr>
              <a:defRPr/>
            </a:pPr>
            <a:r>
              <a:rPr lang="de-CH" sz="3200" b="1">
                <a:latin typeface="+mn-lt"/>
              </a:rPr>
              <a:t>Neue Promotionsbestimmungen Sek 1</a:t>
            </a:r>
          </a:p>
        </p:txBody>
      </p:sp>
      <p:sp>
        <p:nvSpPr>
          <p:cNvPr id="2" name="Fußzeilenplatzhalter 1"/>
          <p:cNvSpPr>
            <a:spLocks noGrp="1"/>
          </p:cNvSpPr>
          <p:nvPr>
            <p:ph type="ftr" sz="quarter" idx="11"/>
          </p:nvPr>
        </p:nvSpPr>
        <p:spPr/>
        <p:txBody>
          <a:bodyPr/>
          <a:lstStyle/>
          <a:p>
            <a:r>
              <a:rPr lang="de-CH"/>
              <a:t>36</a:t>
            </a:r>
          </a:p>
        </p:txBody>
      </p:sp>
      <p:sp>
        <p:nvSpPr>
          <p:cNvPr id="4" name="Rechteck 3"/>
          <p:cNvSpPr/>
          <p:nvPr/>
        </p:nvSpPr>
        <p:spPr>
          <a:xfrm>
            <a:off x="336530" y="1916832"/>
            <a:ext cx="8352928" cy="4524315"/>
          </a:xfrm>
          <a:prstGeom prst="rect">
            <a:avLst/>
          </a:prstGeom>
        </p:spPr>
        <p:txBody>
          <a:bodyPr wrap="square">
            <a:spAutoFit/>
          </a:bodyPr>
          <a:lstStyle/>
          <a:p>
            <a:r>
              <a:rPr lang="de-CH" altLang="de-DE" sz="2400"/>
              <a:t>Eine Schülerin oder ein Schüler wird für das nächste Schuljahr promoviert, wenn sie oder er im Beurteilungsbericht höchstens drei ungenügende Noten aufweist. In den Fächern Deutsch, Französisch und Mathematik darf höchstens eine ungenügende Note vorliegen. Werden diese Promotionsbestimmungen am Ende des Schuljahres nicht erfüllt, so erfolgt eine Rückstufung in den tieferen Schultyp oder eine Wiederholung des Schuljahres im selben Schultyp.</a:t>
            </a:r>
          </a:p>
          <a:p>
            <a:r>
              <a:rPr lang="de-CH" altLang="de-DE" sz="2400"/>
              <a:t>Eine Schülerin oder ein Schüler wechselt in den nächsthöheren Schultyp, wenn die begründete Annahme besteht, dass sie oder er den Anforderungen zu genügen vermag. Individuelle Laufbahnentscheide sind neu immer möglich.</a:t>
            </a:r>
          </a:p>
        </p:txBody>
      </p:sp>
    </p:spTree>
    <p:extLst>
      <p:ext uri="{BB962C8B-B14F-4D97-AF65-F5344CB8AC3E}">
        <p14:creationId xmlns:p14="http://schemas.microsoft.com/office/powerpoint/2010/main" val="3837700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2172390" cy="584775"/>
          </a:xfrm>
          <a:prstGeom prst="rect">
            <a:avLst/>
          </a:prstGeom>
          <a:noFill/>
        </p:spPr>
        <p:txBody>
          <a:bodyPr wrap="none">
            <a:spAutoFit/>
          </a:bodyPr>
          <a:lstStyle/>
          <a:p>
            <a:pPr>
              <a:defRPr/>
            </a:pPr>
            <a:r>
              <a:rPr lang="de-CH" sz="3200" b="1">
                <a:latin typeface="+mn-lt"/>
              </a:rPr>
              <a:t>7. Schuljahr</a:t>
            </a:r>
          </a:p>
        </p:txBody>
      </p:sp>
      <p:sp>
        <p:nvSpPr>
          <p:cNvPr id="2" name="Fußzeilenplatzhalter 1"/>
          <p:cNvSpPr>
            <a:spLocks noGrp="1"/>
          </p:cNvSpPr>
          <p:nvPr>
            <p:ph type="ftr" sz="quarter" idx="11"/>
          </p:nvPr>
        </p:nvSpPr>
        <p:spPr/>
        <p:txBody>
          <a:bodyPr/>
          <a:lstStyle/>
          <a:p>
            <a:r>
              <a:rPr lang="de-CH"/>
              <a:t>37</a:t>
            </a:r>
          </a:p>
        </p:txBody>
      </p:sp>
      <p:sp>
        <p:nvSpPr>
          <p:cNvPr id="6" name="Textfeld 5"/>
          <p:cNvSpPr txBox="1"/>
          <p:nvPr/>
        </p:nvSpPr>
        <p:spPr>
          <a:xfrm>
            <a:off x="395536" y="1844824"/>
            <a:ext cx="8892242" cy="4154984"/>
          </a:xfrm>
          <a:prstGeom prst="rect">
            <a:avLst/>
          </a:prstGeom>
          <a:noFill/>
        </p:spPr>
        <p:txBody>
          <a:bodyPr wrap="none" rtlCol="0">
            <a:spAutoFit/>
          </a:bodyPr>
          <a:lstStyle/>
          <a:p>
            <a:r>
              <a:rPr lang="de-CH" sz="2400" b="1"/>
              <a:t>Infoabend Eltern</a:t>
            </a:r>
          </a:p>
          <a:p>
            <a:endParaRPr lang="de-CH" sz="2400" b="1"/>
          </a:p>
          <a:p>
            <a:r>
              <a:rPr lang="de-CH" sz="2400"/>
              <a:t>Die Eltern der Sek. I werden zwischen Sommer- und Herbstferien</a:t>
            </a:r>
            <a:br>
              <a:rPr lang="de-CH" sz="2400"/>
            </a:br>
            <a:r>
              <a:rPr lang="de-CH" sz="2400"/>
              <a:t>nochmals über die Besonderheiten des durchlässigen Modells</a:t>
            </a:r>
          </a:p>
          <a:p>
            <a:r>
              <a:rPr lang="de-CH" sz="2400"/>
              <a:t>informiert.</a:t>
            </a:r>
          </a:p>
          <a:p>
            <a:endParaRPr lang="de-CH" sz="2400"/>
          </a:p>
          <a:p>
            <a:r>
              <a:rPr lang="de-CH" sz="2400"/>
              <a:t>Speziell wird nochmals über die </a:t>
            </a:r>
            <a:r>
              <a:rPr lang="de-CH" sz="2400" err="1"/>
              <a:t>Übertrittsregeln</a:t>
            </a:r>
            <a:r>
              <a:rPr lang="de-CH" sz="2400"/>
              <a:t>, die Notenmassstäbe</a:t>
            </a:r>
            <a:br>
              <a:rPr lang="de-CH" sz="2400"/>
            </a:br>
            <a:r>
              <a:rPr lang="de-CH" sz="2400"/>
              <a:t>und die Anforderungen in den einzelnen Schulstufen orientiert:</a:t>
            </a:r>
          </a:p>
          <a:p>
            <a:r>
              <a:rPr lang="de-CH" sz="2400"/>
              <a:t>Das Motto heisst: Für jede Schülerin, jeden Schüler wird die Schul-</a:t>
            </a:r>
            <a:br>
              <a:rPr lang="de-CH" sz="2400"/>
            </a:br>
            <a:r>
              <a:rPr lang="de-CH" sz="2400" err="1"/>
              <a:t>einstufung</a:t>
            </a:r>
            <a:r>
              <a:rPr lang="de-CH" sz="2400"/>
              <a:t> gesucht, in der das betroffene Kind optimal gefördert </a:t>
            </a:r>
            <a:br>
              <a:rPr lang="de-CH" sz="2400"/>
            </a:br>
            <a:r>
              <a:rPr lang="de-CH" sz="2400"/>
              <a:t>werden kann.</a:t>
            </a:r>
          </a:p>
        </p:txBody>
      </p:sp>
    </p:spTree>
    <p:extLst>
      <p:ext uri="{BB962C8B-B14F-4D97-AF65-F5344CB8AC3E}">
        <p14:creationId xmlns:p14="http://schemas.microsoft.com/office/powerpoint/2010/main" val="20254073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58947" y="980728"/>
            <a:ext cx="1015021" cy="584775"/>
          </a:xfrm>
          <a:prstGeom prst="rect">
            <a:avLst/>
          </a:prstGeom>
          <a:noFill/>
        </p:spPr>
        <p:txBody>
          <a:bodyPr wrap="none">
            <a:spAutoFit/>
          </a:bodyPr>
          <a:lstStyle/>
          <a:p>
            <a:pPr>
              <a:defRPr/>
            </a:pPr>
            <a:r>
              <a:rPr lang="de-CH" sz="3200" b="1">
                <a:latin typeface="+mn-lt"/>
              </a:rPr>
              <a:t>GU 9</a:t>
            </a:r>
          </a:p>
        </p:txBody>
      </p:sp>
      <p:sp>
        <p:nvSpPr>
          <p:cNvPr id="2" name="Fußzeilenplatzhalter 1"/>
          <p:cNvSpPr>
            <a:spLocks noGrp="1"/>
          </p:cNvSpPr>
          <p:nvPr>
            <p:ph type="ftr" sz="quarter" idx="11"/>
          </p:nvPr>
        </p:nvSpPr>
        <p:spPr/>
        <p:txBody>
          <a:bodyPr/>
          <a:lstStyle/>
          <a:p>
            <a:r>
              <a:rPr lang="de-CH"/>
              <a:t>38</a:t>
            </a:r>
          </a:p>
        </p:txBody>
      </p:sp>
      <p:sp>
        <p:nvSpPr>
          <p:cNvPr id="6" name="Textfeld 5"/>
          <p:cNvSpPr txBox="1"/>
          <p:nvPr/>
        </p:nvSpPr>
        <p:spPr>
          <a:xfrm>
            <a:off x="129181" y="1489139"/>
            <a:ext cx="8878584" cy="4524315"/>
          </a:xfrm>
          <a:prstGeom prst="rect">
            <a:avLst/>
          </a:prstGeom>
          <a:noFill/>
        </p:spPr>
        <p:txBody>
          <a:bodyPr wrap="none" rtlCol="0">
            <a:spAutoFit/>
          </a:bodyPr>
          <a:lstStyle/>
          <a:p>
            <a:r>
              <a:rPr lang="de-CH" sz="2400" b="1"/>
              <a:t>Informationen</a:t>
            </a:r>
          </a:p>
          <a:p>
            <a:r>
              <a:rPr lang="de-CH" sz="2400"/>
              <a:t>Wir haben im Schuljahr 17/18 unseren GU verloren. Das heisst,</a:t>
            </a:r>
            <a:br>
              <a:rPr lang="de-CH" sz="2400"/>
            </a:br>
            <a:r>
              <a:rPr lang="de-CH" sz="2400"/>
              <a:t>dass wir in der 9. Klasse keine Gymnasiastinnen und Gymnasiasten</a:t>
            </a:r>
            <a:br>
              <a:rPr lang="de-CH" sz="2400"/>
            </a:br>
            <a:r>
              <a:rPr lang="de-CH" sz="2400"/>
              <a:t>mehr haben werden, die einen Wechsel an eine Maturaschule</a:t>
            </a:r>
            <a:br>
              <a:rPr lang="de-CH" sz="2400"/>
            </a:br>
            <a:r>
              <a:rPr lang="de-CH" sz="2400"/>
              <a:t>vornehmen. Der Wechsel ans Gymnasium findet in der 8. Klasse statt.</a:t>
            </a:r>
          </a:p>
          <a:p>
            <a:r>
              <a:rPr lang="de-CH" sz="2400"/>
              <a:t>Dieser Wechsel ab der 8. Klasse in ein Gymnasium ist nicht zwingend. </a:t>
            </a:r>
          </a:p>
          <a:p>
            <a:r>
              <a:rPr lang="de-CH" sz="2400"/>
              <a:t>BMS-Schülerinnen und –Schüler können ihre Qualifikation auch </a:t>
            </a:r>
            <a:br>
              <a:rPr lang="de-CH" sz="2400"/>
            </a:br>
            <a:r>
              <a:rPr lang="de-CH" sz="2400"/>
              <a:t>noch Ende 9. Klasse bei uns holen.</a:t>
            </a:r>
          </a:p>
          <a:p>
            <a:r>
              <a:rPr lang="de-CH" sz="2400"/>
              <a:t>Es gibt nun jedes Jahr in den 9. Klassen verschiedene Szenarien, </a:t>
            </a:r>
            <a:br>
              <a:rPr lang="de-CH" sz="2400"/>
            </a:br>
            <a:r>
              <a:rPr lang="de-CH" sz="2400"/>
              <a:t>wie wir dieses Fehlen von Schülerinnen und Schülern kompensieren. </a:t>
            </a:r>
            <a:br>
              <a:rPr lang="de-CH" sz="2400"/>
            </a:br>
            <a:r>
              <a:rPr lang="de-CH" sz="2400"/>
              <a:t>Eine jeweils neue Zusammenstellung der 9. Klassen ist so </a:t>
            </a:r>
            <a:br>
              <a:rPr lang="de-CH" sz="2400"/>
            </a:br>
            <a:r>
              <a:rPr lang="de-CH" sz="2400"/>
              <a:t>ziemlich sicher.</a:t>
            </a:r>
          </a:p>
        </p:txBody>
      </p:sp>
    </p:spTree>
    <p:extLst>
      <p:ext uri="{BB962C8B-B14F-4D97-AF65-F5344CB8AC3E}">
        <p14:creationId xmlns:p14="http://schemas.microsoft.com/office/powerpoint/2010/main" val="1745923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23528" y="1196752"/>
            <a:ext cx="2172390" cy="584775"/>
          </a:xfrm>
          <a:prstGeom prst="rect">
            <a:avLst/>
          </a:prstGeom>
          <a:noFill/>
        </p:spPr>
        <p:txBody>
          <a:bodyPr wrap="none">
            <a:spAutoFit/>
          </a:bodyPr>
          <a:lstStyle/>
          <a:p>
            <a:pPr>
              <a:defRPr/>
            </a:pPr>
            <a:r>
              <a:rPr lang="de-CH" sz="3200" b="1">
                <a:latin typeface="+mn-lt"/>
              </a:rPr>
              <a:t>7. Schuljahr</a:t>
            </a:r>
          </a:p>
        </p:txBody>
      </p:sp>
      <p:sp>
        <p:nvSpPr>
          <p:cNvPr id="2" name="Fußzeilenplatzhalter 1"/>
          <p:cNvSpPr>
            <a:spLocks noGrp="1"/>
          </p:cNvSpPr>
          <p:nvPr>
            <p:ph type="ftr" sz="quarter" idx="11"/>
          </p:nvPr>
        </p:nvSpPr>
        <p:spPr/>
        <p:txBody>
          <a:bodyPr/>
          <a:lstStyle/>
          <a:p>
            <a:r>
              <a:rPr lang="de-CH"/>
              <a:t>39</a:t>
            </a:r>
          </a:p>
        </p:txBody>
      </p:sp>
      <p:sp>
        <p:nvSpPr>
          <p:cNvPr id="5" name="Textfeld 4"/>
          <p:cNvSpPr txBox="1"/>
          <p:nvPr/>
        </p:nvSpPr>
        <p:spPr>
          <a:xfrm>
            <a:off x="827584" y="2564904"/>
            <a:ext cx="7416824" cy="2646878"/>
          </a:xfrm>
          <a:prstGeom prst="rect">
            <a:avLst/>
          </a:prstGeom>
          <a:noFill/>
        </p:spPr>
        <p:txBody>
          <a:bodyPr wrap="square" rtlCol="0">
            <a:spAutoFit/>
          </a:bodyPr>
          <a:lstStyle/>
          <a:p>
            <a:r>
              <a:rPr lang="de-CH" sz="16600" b="1"/>
              <a:t>Fragen?</a:t>
            </a:r>
          </a:p>
        </p:txBody>
      </p:sp>
      <p:sp>
        <p:nvSpPr>
          <p:cNvPr id="4" name="Rechteck 3">
            <a:extLst>
              <a:ext uri="{FF2B5EF4-FFF2-40B4-BE49-F238E27FC236}">
                <a16:creationId xmlns:a16="http://schemas.microsoft.com/office/drawing/2014/main" id="{19402339-575E-4895-A0B8-6F9CC5F371A9}"/>
              </a:ext>
            </a:extLst>
          </p:cNvPr>
          <p:cNvSpPr/>
          <p:nvPr/>
        </p:nvSpPr>
        <p:spPr>
          <a:xfrm>
            <a:off x="2286000" y="5374957"/>
            <a:ext cx="4572000" cy="646331"/>
          </a:xfrm>
          <a:prstGeom prst="rect">
            <a:avLst/>
          </a:prstGeom>
        </p:spPr>
        <p:txBody>
          <a:bodyPr>
            <a:spAutoFit/>
          </a:bodyPr>
          <a:lstStyle/>
          <a:p>
            <a:pPr lvl="0" algn="ctr"/>
            <a:r>
              <a:rPr lang="de-CH">
                <a:solidFill>
                  <a:prstClr val="white"/>
                </a:solidFill>
              </a:rPr>
              <a:t>anschliessend Führung durch die Räumlichkeiten der Sek I</a:t>
            </a:r>
          </a:p>
        </p:txBody>
      </p:sp>
    </p:spTree>
    <p:extLst>
      <p:ext uri="{BB962C8B-B14F-4D97-AF65-F5344CB8AC3E}">
        <p14:creationId xmlns:p14="http://schemas.microsoft.com/office/powerpoint/2010/main" val="360043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8"/>
          <p:cNvSpPr txBox="1">
            <a:spLocks noChangeArrowheads="1"/>
          </p:cNvSpPr>
          <p:nvPr/>
        </p:nvSpPr>
        <p:spPr bwMode="auto">
          <a:xfrm>
            <a:off x="1466849" y="1433513"/>
            <a:ext cx="5656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5400">
                <a:latin typeface="Calibri" pitchFamily="34" charset="0"/>
              </a:rPr>
              <a:t>Übertrittsverfahren</a:t>
            </a:r>
          </a:p>
        </p:txBody>
      </p:sp>
      <p:sp>
        <p:nvSpPr>
          <p:cNvPr id="13" name="Fußzeilenplatzhalter 12"/>
          <p:cNvSpPr>
            <a:spLocks noGrp="1"/>
          </p:cNvSpPr>
          <p:nvPr>
            <p:ph type="ftr" sz="quarter" idx="11"/>
          </p:nvPr>
        </p:nvSpPr>
        <p:spPr/>
        <p:txBody>
          <a:bodyPr/>
          <a:lstStyle/>
          <a:p>
            <a:fld id="{83C2EF2D-8A82-4C10-8D44-E11FCC3DF0B7}" type="slidenum">
              <a:rPr lang="de-CH" smtClean="0"/>
              <a:t>4</a:t>
            </a:fld>
            <a:endParaRPr lang="de-CH"/>
          </a:p>
        </p:txBody>
      </p:sp>
      <p:sp>
        <p:nvSpPr>
          <p:cNvPr id="15" name="Rechteck 14"/>
          <p:cNvSpPr/>
          <p:nvPr/>
        </p:nvSpPr>
        <p:spPr>
          <a:xfrm>
            <a:off x="757174" y="3111061"/>
            <a:ext cx="3734144" cy="43204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000" b="1"/>
              <a:t>Sek</a:t>
            </a:r>
          </a:p>
        </p:txBody>
      </p:sp>
      <p:sp>
        <p:nvSpPr>
          <p:cNvPr id="16" name="Rechteck 15"/>
          <p:cNvSpPr/>
          <p:nvPr/>
        </p:nvSpPr>
        <p:spPr>
          <a:xfrm>
            <a:off x="4572000" y="3104820"/>
            <a:ext cx="3814827"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000" b="1"/>
              <a:t>Real</a:t>
            </a:r>
          </a:p>
        </p:txBody>
      </p:sp>
      <p:sp>
        <p:nvSpPr>
          <p:cNvPr id="23" name="Rechteck 22"/>
          <p:cNvSpPr/>
          <p:nvPr/>
        </p:nvSpPr>
        <p:spPr>
          <a:xfrm>
            <a:off x="5878778" y="3629937"/>
            <a:ext cx="1219200" cy="360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a:t>Franz</a:t>
            </a:r>
          </a:p>
        </p:txBody>
      </p:sp>
      <p:sp>
        <p:nvSpPr>
          <p:cNvPr id="36" name="Rechteck 35"/>
          <p:cNvSpPr/>
          <p:nvPr/>
        </p:nvSpPr>
        <p:spPr>
          <a:xfrm>
            <a:off x="7167626" y="3629937"/>
            <a:ext cx="1219200" cy="360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a:t>Math</a:t>
            </a:r>
          </a:p>
        </p:txBody>
      </p:sp>
      <p:sp>
        <p:nvSpPr>
          <p:cNvPr id="37" name="Rechteck 36"/>
          <p:cNvSpPr/>
          <p:nvPr/>
        </p:nvSpPr>
        <p:spPr>
          <a:xfrm>
            <a:off x="4572000" y="3626950"/>
            <a:ext cx="1219200" cy="360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de-CH" sz="1700" b="1"/>
              <a:t>Deutsch</a:t>
            </a:r>
          </a:p>
        </p:txBody>
      </p:sp>
      <p:sp>
        <p:nvSpPr>
          <p:cNvPr id="18" name="Textfeld 17"/>
          <p:cNvSpPr txBox="1"/>
          <p:nvPr/>
        </p:nvSpPr>
        <p:spPr>
          <a:xfrm>
            <a:off x="755577" y="4077072"/>
            <a:ext cx="7992887" cy="707886"/>
          </a:xfrm>
          <a:prstGeom prst="rect">
            <a:avLst/>
          </a:prstGeom>
          <a:noFill/>
        </p:spPr>
        <p:txBody>
          <a:bodyPr wrap="square" rtlCol="0">
            <a:spAutoFit/>
          </a:bodyPr>
          <a:lstStyle/>
          <a:p>
            <a:r>
              <a:rPr lang="de-CH" sz="2000"/>
              <a:t>Prim </a:t>
            </a:r>
            <a:r>
              <a:rPr lang="de-CH" sz="2000" err="1">
                <a:sym typeface="Wingdings" pitchFamily="2" charset="2"/>
              </a:rPr>
              <a:t>Brenzikofen</a:t>
            </a:r>
            <a:r>
              <a:rPr lang="de-CH" sz="2000">
                <a:sym typeface="Wingdings" pitchFamily="2" charset="2"/>
              </a:rPr>
              <a:t>,	     	      	</a:t>
            </a:r>
            <a:r>
              <a:rPr lang="de-CH" sz="2000">
                <a:highlight>
                  <a:srgbClr val="00FFFF"/>
                </a:highlight>
                <a:sym typeface="Wingdings" pitchFamily="2" charset="2"/>
              </a:rPr>
              <a:t>Realklasse</a:t>
            </a:r>
            <a:r>
              <a:rPr lang="de-CH" sz="2000">
                <a:sym typeface="Wingdings" pitchFamily="2" charset="2"/>
              </a:rPr>
              <a:t> </a:t>
            </a:r>
            <a:r>
              <a:rPr lang="de-CH" sz="2000" err="1">
                <a:sym typeface="Wingdings" pitchFamily="2" charset="2"/>
              </a:rPr>
              <a:t>Sekstufe</a:t>
            </a:r>
            <a:r>
              <a:rPr lang="de-CH" sz="2000">
                <a:sym typeface="Wingdings" pitchFamily="2" charset="2"/>
              </a:rPr>
              <a:t> I, Oberdiessbach</a:t>
            </a:r>
            <a:br>
              <a:rPr lang="de-CH" sz="2000">
                <a:sym typeface="Wingdings" pitchFamily="2" charset="2"/>
              </a:rPr>
            </a:br>
            <a:r>
              <a:rPr lang="de-CH" sz="2000" err="1">
                <a:sym typeface="Wingdings" pitchFamily="2" charset="2"/>
              </a:rPr>
              <a:t>Herbligen</a:t>
            </a:r>
            <a:r>
              <a:rPr lang="de-CH" sz="2000">
                <a:sym typeface="Wingdings" pitchFamily="2" charset="2"/>
              </a:rPr>
              <a:t>, </a:t>
            </a:r>
            <a:r>
              <a:rPr lang="de-CH" sz="2000"/>
              <a:t>Oberdiessbach, </a:t>
            </a:r>
            <a:r>
              <a:rPr lang="de-CH" sz="2000">
                <a:sym typeface="Wingdings" pitchFamily="2" charset="2"/>
              </a:rPr>
              <a:t>        	</a:t>
            </a:r>
            <a:endParaRPr lang="de-CH" sz="2000"/>
          </a:p>
        </p:txBody>
      </p:sp>
      <p:sp>
        <p:nvSpPr>
          <p:cNvPr id="19" name="Textfeld 18"/>
          <p:cNvSpPr txBox="1"/>
          <p:nvPr/>
        </p:nvSpPr>
        <p:spPr>
          <a:xfrm>
            <a:off x="755577" y="5157192"/>
            <a:ext cx="7632847" cy="707886"/>
          </a:xfrm>
          <a:prstGeom prst="rect">
            <a:avLst/>
          </a:prstGeom>
          <a:noFill/>
        </p:spPr>
        <p:txBody>
          <a:bodyPr wrap="square" rtlCol="0">
            <a:spAutoFit/>
          </a:bodyPr>
          <a:lstStyle/>
          <a:p>
            <a:r>
              <a:rPr lang="de-CH" sz="2000"/>
              <a:t>Prim Linden		     </a:t>
            </a:r>
            <a:r>
              <a:rPr lang="de-CH" sz="2000">
                <a:sym typeface="Wingdings" pitchFamily="2" charset="2"/>
              </a:rPr>
              <a:t> 	Realklasse in Linden 				</a:t>
            </a:r>
            <a:endParaRPr lang="de-CH" sz="2000" b="1"/>
          </a:p>
        </p:txBody>
      </p:sp>
    </p:spTree>
    <p:extLst>
      <p:ext uri="{BB962C8B-B14F-4D97-AF65-F5344CB8AC3E}">
        <p14:creationId xmlns:p14="http://schemas.microsoft.com/office/powerpoint/2010/main" val="408837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tertitel 1"/>
          <p:cNvSpPr>
            <a:spLocks noGrp="1"/>
          </p:cNvSpPr>
          <p:nvPr>
            <p:ph type="subTitle" idx="1"/>
          </p:nvPr>
        </p:nvSpPr>
        <p:spPr>
          <a:xfrm>
            <a:off x="467544" y="1484784"/>
            <a:ext cx="8208912" cy="1008112"/>
          </a:xfrm>
        </p:spPr>
        <p:txBody>
          <a:bodyPr>
            <a:normAutofit/>
          </a:bodyPr>
          <a:lstStyle/>
          <a:p>
            <a:r>
              <a:rPr lang="de-CH" sz="2400"/>
              <a:t>Wir bedanken uns für Ihre Aufmerksamkeit und wünschen Ihnen und Ihrem Kind alles Gute für die vor Ihnen liegende Zeit.</a:t>
            </a:r>
          </a:p>
        </p:txBody>
      </p:sp>
      <p:sp>
        <p:nvSpPr>
          <p:cNvPr id="4" name="Fußzeilenplatzhalter 1"/>
          <p:cNvSpPr>
            <a:spLocks noGrp="1"/>
          </p:cNvSpPr>
          <p:nvPr>
            <p:ph type="ftr" sz="quarter" idx="11"/>
          </p:nvPr>
        </p:nvSpPr>
        <p:spPr>
          <a:xfrm>
            <a:off x="3124200" y="6356350"/>
            <a:ext cx="2895600" cy="365125"/>
          </a:xfrm>
        </p:spPr>
        <p:txBody>
          <a:bodyPr/>
          <a:lstStyle/>
          <a:p>
            <a:r>
              <a:rPr lang="de-CH"/>
              <a:t>40</a:t>
            </a:r>
          </a:p>
        </p:txBody>
      </p:sp>
      <p:pic>
        <p:nvPicPr>
          <p:cNvPr id="5" name="Grafik 4">
            <a:extLst>
              <a:ext uri="{FF2B5EF4-FFF2-40B4-BE49-F238E27FC236}">
                <a16:creationId xmlns:a16="http://schemas.microsoft.com/office/drawing/2014/main" id="{BBB4D7F0-173D-49D5-8F1F-C18D663BCD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2100" y="2544371"/>
            <a:ext cx="6019800" cy="364146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8"/>
          <p:cNvSpPr txBox="1">
            <a:spLocks noChangeArrowheads="1"/>
          </p:cNvSpPr>
          <p:nvPr/>
        </p:nvSpPr>
        <p:spPr bwMode="auto">
          <a:xfrm>
            <a:off x="1466849" y="1340768"/>
            <a:ext cx="5656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5400">
                <a:latin typeface="Calibri" pitchFamily="34" charset="0"/>
              </a:rPr>
              <a:t>Übertrittsverfahren</a:t>
            </a:r>
          </a:p>
        </p:txBody>
      </p:sp>
      <p:sp>
        <p:nvSpPr>
          <p:cNvPr id="13" name="Fußzeilenplatzhalter 12"/>
          <p:cNvSpPr>
            <a:spLocks noGrp="1"/>
          </p:cNvSpPr>
          <p:nvPr>
            <p:ph type="ftr" sz="quarter" idx="11"/>
          </p:nvPr>
        </p:nvSpPr>
        <p:spPr/>
        <p:txBody>
          <a:bodyPr/>
          <a:lstStyle/>
          <a:p>
            <a:fld id="{0E4427C3-BFCF-4A04-ACB1-6CCC8E961CCE}" type="slidenum">
              <a:rPr lang="de-CH" smtClean="0"/>
              <a:t>5</a:t>
            </a:fld>
            <a:endParaRPr lang="de-CH"/>
          </a:p>
        </p:txBody>
      </p:sp>
      <p:sp>
        <p:nvSpPr>
          <p:cNvPr id="15" name="Rechteck 14"/>
          <p:cNvSpPr/>
          <p:nvPr/>
        </p:nvSpPr>
        <p:spPr>
          <a:xfrm>
            <a:off x="854079" y="3013217"/>
            <a:ext cx="3628274" cy="43204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000" b="1"/>
              <a:t>Sek</a:t>
            </a:r>
          </a:p>
        </p:txBody>
      </p:sp>
      <p:sp>
        <p:nvSpPr>
          <p:cNvPr id="16" name="Rechteck 15"/>
          <p:cNvSpPr/>
          <p:nvPr/>
        </p:nvSpPr>
        <p:spPr>
          <a:xfrm>
            <a:off x="4712190" y="3013217"/>
            <a:ext cx="3628274"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000" b="1"/>
              <a:t>Real</a:t>
            </a:r>
          </a:p>
        </p:txBody>
      </p:sp>
      <p:sp>
        <p:nvSpPr>
          <p:cNvPr id="39" name="Rechteck 38"/>
          <p:cNvSpPr/>
          <p:nvPr/>
        </p:nvSpPr>
        <p:spPr>
          <a:xfrm>
            <a:off x="7192237" y="3532754"/>
            <a:ext cx="1148225" cy="360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b="1"/>
          </a:p>
        </p:txBody>
      </p:sp>
      <p:sp>
        <p:nvSpPr>
          <p:cNvPr id="40" name="Rechteck 39"/>
          <p:cNvSpPr/>
          <p:nvPr/>
        </p:nvSpPr>
        <p:spPr>
          <a:xfrm>
            <a:off x="5952214" y="3528308"/>
            <a:ext cx="1148225" cy="360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b="1"/>
          </a:p>
        </p:txBody>
      </p:sp>
      <p:sp>
        <p:nvSpPr>
          <p:cNvPr id="45" name="Textfeld 44"/>
          <p:cNvSpPr txBox="1"/>
          <p:nvPr/>
        </p:nvSpPr>
        <p:spPr>
          <a:xfrm>
            <a:off x="755576" y="5211776"/>
            <a:ext cx="8038800" cy="707886"/>
          </a:xfrm>
          <a:prstGeom prst="rect">
            <a:avLst/>
          </a:prstGeom>
          <a:noFill/>
        </p:spPr>
        <p:txBody>
          <a:bodyPr wrap="square" rtlCol="0">
            <a:spAutoFit/>
          </a:bodyPr>
          <a:lstStyle/>
          <a:p>
            <a:r>
              <a:rPr lang="de-CH" sz="2000"/>
              <a:t>Prim </a:t>
            </a:r>
            <a:r>
              <a:rPr lang="de-CH" sz="2000">
                <a:sym typeface="Wingdings" pitchFamily="2" charset="2"/>
              </a:rPr>
              <a:t>Brenzikofen,	     	      	</a:t>
            </a:r>
            <a:r>
              <a:rPr lang="de-CH" sz="2000">
                <a:highlight>
                  <a:srgbClr val="00FFFF"/>
                </a:highlight>
                <a:sym typeface="Wingdings" pitchFamily="2" charset="2"/>
              </a:rPr>
              <a:t>Realklasse</a:t>
            </a:r>
            <a:r>
              <a:rPr lang="de-CH" sz="2000">
                <a:sym typeface="Wingdings" pitchFamily="2" charset="2"/>
              </a:rPr>
              <a:t> </a:t>
            </a:r>
            <a:r>
              <a:rPr lang="de-CH" sz="2000" err="1">
                <a:sym typeface="Wingdings" pitchFamily="2" charset="2"/>
              </a:rPr>
              <a:t>Sekstufe</a:t>
            </a:r>
            <a:r>
              <a:rPr lang="de-CH" sz="2000">
                <a:sym typeface="Wingdings" pitchFamily="2" charset="2"/>
              </a:rPr>
              <a:t> I, Oberdiessbach</a:t>
            </a:r>
            <a:br>
              <a:rPr lang="de-CH" sz="2000">
                <a:sym typeface="Wingdings" pitchFamily="2" charset="2"/>
              </a:rPr>
            </a:br>
            <a:r>
              <a:rPr lang="de-CH" sz="2000">
                <a:sym typeface="Wingdings" pitchFamily="2" charset="2"/>
              </a:rPr>
              <a:t>Herbligen, </a:t>
            </a:r>
            <a:r>
              <a:rPr lang="de-CH" sz="2000"/>
              <a:t>Oberdiessbach, </a:t>
            </a:r>
            <a:r>
              <a:rPr lang="de-CH" sz="2000">
                <a:sym typeface="Wingdings" pitchFamily="2" charset="2"/>
              </a:rPr>
              <a:t>        	besucht 1 Fach (D, M, F) auf Sek - Niveau</a:t>
            </a:r>
            <a:endParaRPr lang="de-CH" sz="2000"/>
          </a:p>
        </p:txBody>
      </p:sp>
      <p:sp>
        <p:nvSpPr>
          <p:cNvPr id="46" name="Textfeld 45"/>
          <p:cNvSpPr txBox="1"/>
          <p:nvPr/>
        </p:nvSpPr>
        <p:spPr>
          <a:xfrm>
            <a:off x="755577" y="3953762"/>
            <a:ext cx="7632847" cy="1323439"/>
          </a:xfrm>
          <a:prstGeom prst="rect">
            <a:avLst/>
          </a:prstGeom>
          <a:noFill/>
        </p:spPr>
        <p:txBody>
          <a:bodyPr wrap="square" rtlCol="0">
            <a:spAutoFit/>
          </a:bodyPr>
          <a:lstStyle/>
          <a:p>
            <a:r>
              <a:rPr lang="de-CH" sz="2000"/>
              <a:t>Prim Linden		     </a:t>
            </a:r>
            <a:r>
              <a:rPr lang="de-CH" sz="2000">
                <a:sym typeface="Wingdings" pitchFamily="2" charset="2"/>
              </a:rPr>
              <a:t> 	Realklasse in Linden (individuelle 					Förderung) oder besucht Realklasse 				mit 1 Fach (D, M, F) auf Sek-Niveau					in Oberdiessbach 	</a:t>
            </a:r>
            <a:endParaRPr lang="de-CH" sz="2000" b="1"/>
          </a:p>
        </p:txBody>
      </p:sp>
      <p:sp>
        <p:nvSpPr>
          <p:cNvPr id="2" name="Rechteck 1">
            <a:extLst>
              <a:ext uri="{FF2B5EF4-FFF2-40B4-BE49-F238E27FC236}">
                <a16:creationId xmlns:a16="http://schemas.microsoft.com/office/drawing/2014/main" id="{5C5F48CB-AB39-86F5-90E8-62D52B38D157}"/>
              </a:ext>
            </a:extLst>
          </p:cNvPr>
          <p:cNvSpPr/>
          <p:nvPr/>
        </p:nvSpPr>
        <p:spPr>
          <a:xfrm>
            <a:off x="4712190" y="3526039"/>
            <a:ext cx="1194125" cy="360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b="1"/>
          </a:p>
        </p:txBody>
      </p:sp>
    </p:spTree>
    <p:extLst>
      <p:ext uri="{BB962C8B-B14F-4D97-AF65-F5344CB8AC3E}">
        <p14:creationId xmlns:p14="http://schemas.microsoft.com/office/powerpoint/2010/main" val="1207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44444E-6 2.22222E-6 L -0.29723 -0.00301 " pathEditMode="relative" rAng="0" ptsTypes="AA">
                                      <p:cBhvr>
                                        <p:cTn id="6" dur="2000" fill="hold"/>
                                        <p:tgtEl>
                                          <p:spTgt spid="2"/>
                                        </p:tgtEl>
                                        <p:attrNameLst>
                                          <p:attrName>ppt_x</p:attrName>
                                          <p:attrName>ppt_y</p:attrName>
                                        </p:attrNameLst>
                                      </p:cBhvr>
                                      <p:rCtr x="-14861" y="-162"/>
                                    </p:animMotion>
                                  </p:childTnLst>
                                </p:cTn>
                              </p:par>
                            </p:childTnLst>
                          </p:cTn>
                        </p:par>
                      </p:childTnLst>
                    </p:cTn>
                  </p:par>
                  <p:par>
                    <p:cTn id="7" fill="hold">
                      <p:stCondLst>
                        <p:cond delay="indefinite"/>
                      </p:stCondLst>
                      <p:childTnLst>
                        <p:par>
                          <p:cTn id="8" fill="hold">
                            <p:stCondLst>
                              <p:cond delay="0"/>
                            </p:stCondLst>
                            <p:childTnLst>
                              <p:par>
                                <p:cTn id="9" presetID="1" presetClass="emph" presetSubtype="2" fill="hold" nodeType="clickEffect">
                                  <p:stCondLst>
                                    <p:cond delay="0"/>
                                  </p:stCondLst>
                                  <p:childTnLst>
                                    <p:animClr clrSpc="rgb" dir="cw">
                                      <p:cBhvr>
                                        <p:cTn id="10" dur="2000" fill="hold"/>
                                        <p:tgtEl>
                                          <p:spTgt spid="2"/>
                                        </p:tgtEl>
                                        <p:attrNameLst>
                                          <p:attrName>fillcolor</p:attrName>
                                        </p:attrNameLst>
                                      </p:cBhvr>
                                      <p:to>
                                        <a:srgbClr val="E36C09"/>
                                      </p:to>
                                    </p:animClr>
                                    <p:set>
                                      <p:cBhvr>
                                        <p:cTn id="11" dur="2000" fill="hold"/>
                                        <p:tgtEl>
                                          <p:spTgt spid="2"/>
                                        </p:tgtEl>
                                        <p:attrNameLst>
                                          <p:attrName>fill.type</p:attrName>
                                        </p:attrNameLst>
                                      </p:cBhvr>
                                      <p:to>
                                        <p:strVal val="solid"/>
                                      </p:to>
                                    </p:set>
                                    <p:set>
                                      <p:cBhvr>
                                        <p:cTn id="12" dur="2000" fill="hold"/>
                                        <p:tgtEl>
                                          <p:spTgt spid="2"/>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8"/>
          <p:cNvSpPr txBox="1">
            <a:spLocks noChangeArrowheads="1"/>
          </p:cNvSpPr>
          <p:nvPr/>
        </p:nvSpPr>
        <p:spPr bwMode="auto">
          <a:xfrm>
            <a:off x="1466849" y="1433513"/>
            <a:ext cx="5656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5400">
                <a:latin typeface="Calibri" pitchFamily="34" charset="0"/>
              </a:rPr>
              <a:t>Übertrittsverfahren</a:t>
            </a:r>
          </a:p>
        </p:txBody>
      </p:sp>
      <p:sp>
        <p:nvSpPr>
          <p:cNvPr id="13" name="Fußzeilenplatzhalter 12"/>
          <p:cNvSpPr>
            <a:spLocks noGrp="1"/>
          </p:cNvSpPr>
          <p:nvPr>
            <p:ph type="ftr" sz="quarter" idx="11"/>
          </p:nvPr>
        </p:nvSpPr>
        <p:spPr/>
        <p:txBody>
          <a:bodyPr/>
          <a:lstStyle/>
          <a:p>
            <a:fld id="{A216EB33-463C-4395-A38A-76896E64FFA3}" type="slidenum">
              <a:rPr lang="de-CH" smtClean="0"/>
              <a:t>6</a:t>
            </a:fld>
            <a:endParaRPr lang="de-CH"/>
          </a:p>
        </p:txBody>
      </p:sp>
      <p:sp>
        <p:nvSpPr>
          <p:cNvPr id="15" name="Rechteck 14"/>
          <p:cNvSpPr/>
          <p:nvPr/>
        </p:nvSpPr>
        <p:spPr>
          <a:xfrm>
            <a:off x="797857" y="3155576"/>
            <a:ext cx="3761990" cy="409202"/>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000" b="1"/>
              <a:t>Sek</a:t>
            </a:r>
          </a:p>
        </p:txBody>
      </p:sp>
      <p:sp>
        <p:nvSpPr>
          <p:cNvPr id="16" name="Rechteck 15"/>
          <p:cNvSpPr/>
          <p:nvPr/>
        </p:nvSpPr>
        <p:spPr>
          <a:xfrm>
            <a:off x="4648805" y="3144153"/>
            <a:ext cx="3697338" cy="43204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2000" b="1"/>
              <a:t>Real</a:t>
            </a:r>
          </a:p>
        </p:txBody>
      </p:sp>
      <p:sp>
        <p:nvSpPr>
          <p:cNvPr id="34" name="Rechteck 33"/>
          <p:cNvSpPr/>
          <p:nvPr/>
        </p:nvSpPr>
        <p:spPr>
          <a:xfrm>
            <a:off x="2059806" y="4040923"/>
            <a:ext cx="1204906" cy="3600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b="1"/>
          </a:p>
        </p:txBody>
      </p:sp>
      <p:sp>
        <p:nvSpPr>
          <p:cNvPr id="35" name="Rechteck 34"/>
          <p:cNvSpPr/>
          <p:nvPr/>
        </p:nvSpPr>
        <p:spPr>
          <a:xfrm>
            <a:off x="802694" y="4040923"/>
            <a:ext cx="1204906" cy="3600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b="1"/>
          </a:p>
        </p:txBody>
      </p:sp>
      <p:sp>
        <p:nvSpPr>
          <p:cNvPr id="2" name="Rechteck 1">
            <a:extLst>
              <a:ext uri="{FF2B5EF4-FFF2-40B4-BE49-F238E27FC236}">
                <a16:creationId xmlns:a16="http://schemas.microsoft.com/office/drawing/2014/main" id="{A2210E70-9FCF-0694-9737-C4B55DC11B38}"/>
              </a:ext>
            </a:extLst>
          </p:cNvPr>
          <p:cNvSpPr/>
          <p:nvPr/>
        </p:nvSpPr>
        <p:spPr>
          <a:xfrm>
            <a:off x="793976" y="3628930"/>
            <a:ext cx="1219200" cy="3600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de-CH" sz="1700" b="1"/>
              <a:t>Deutsch</a:t>
            </a:r>
          </a:p>
        </p:txBody>
      </p:sp>
      <p:sp>
        <p:nvSpPr>
          <p:cNvPr id="4" name="Rechteck 3">
            <a:extLst>
              <a:ext uri="{FF2B5EF4-FFF2-40B4-BE49-F238E27FC236}">
                <a16:creationId xmlns:a16="http://schemas.microsoft.com/office/drawing/2014/main" id="{AB35A2B3-960A-0863-EAE5-752580F76F8E}"/>
              </a:ext>
            </a:extLst>
          </p:cNvPr>
          <p:cNvSpPr/>
          <p:nvPr/>
        </p:nvSpPr>
        <p:spPr>
          <a:xfrm>
            <a:off x="2059806" y="3629937"/>
            <a:ext cx="1219200" cy="3600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a:t>Franz</a:t>
            </a:r>
          </a:p>
        </p:txBody>
      </p:sp>
      <p:sp>
        <p:nvSpPr>
          <p:cNvPr id="5" name="Rechteck 4">
            <a:extLst>
              <a:ext uri="{FF2B5EF4-FFF2-40B4-BE49-F238E27FC236}">
                <a16:creationId xmlns:a16="http://schemas.microsoft.com/office/drawing/2014/main" id="{F03B4B06-D70A-209A-9F1A-4766BD4677CF}"/>
              </a:ext>
            </a:extLst>
          </p:cNvPr>
          <p:cNvSpPr/>
          <p:nvPr/>
        </p:nvSpPr>
        <p:spPr>
          <a:xfrm>
            <a:off x="3330732" y="3629937"/>
            <a:ext cx="1219200" cy="3600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b="1"/>
              <a:t>Math</a:t>
            </a:r>
          </a:p>
        </p:txBody>
      </p:sp>
      <p:sp>
        <p:nvSpPr>
          <p:cNvPr id="7" name="Rechteck 6">
            <a:extLst>
              <a:ext uri="{FF2B5EF4-FFF2-40B4-BE49-F238E27FC236}">
                <a16:creationId xmlns:a16="http://schemas.microsoft.com/office/drawing/2014/main" id="{B5FCB856-F291-16BE-2CBC-F8C61CECE823}"/>
              </a:ext>
            </a:extLst>
          </p:cNvPr>
          <p:cNvSpPr/>
          <p:nvPr/>
        </p:nvSpPr>
        <p:spPr>
          <a:xfrm>
            <a:off x="3330731" y="4040923"/>
            <a:ext cx="1219199" cy="3600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2000" b="1"/>
          </a:p>
        </p:txBody>
      </p:sp>
    </p:spTree>
    <p:extLst>
      <p:ext uri="{BB962C8B-B14F-4D97-AF65-F5344CB8AC3E}">
        <p14:creationId xmlns:p14="http://schemas.microsoft.com/office/powerpoint/2010/main" val="400829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7"/>
                                        </p:tgtEl>
                                        <p:attrNameLst>
                                          <p:attrName>fillcolor</p:attrName>
                                        </p:attrNameLst>
                                      </p:cBhvr>
                                      <p:to>
                                        <a:srgbClr val="99FF66"/>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childTnLst>
                                    <p:animMotion origin="layout" path="M -2.77778E-6 2.22222E-6 L 0.28976 -0.00232 " pathEditMode="relative" rAng="0" ptsTypes="AA">
                                      <p:cBhvr>
                                        <p:cTn id="12" dur="2000" fill="hold"/>
                                        <p:tgtEl>
                                          <p:spTgt spid="7"/>
                                        </p:tgtEl>
                                        <p:attrNameLst>
                                          <p:attrName>ppt_x</p:attrName>
                                          <p:attrName>ppt_y</p:attrName>
                                        </p:attrNameLst>
                                      </p:cBhvr>
                                      <p:rCtr x="14479"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5BD80F45-3CE9-2CFE-A36F-E3EB2FF5F6CA}"/>
              </a:ext>
            </a:extLst>
          </p:cNvPr>
          <p:cNvPicPr>
            <a:picLocks noChangeAspect="1"/>
          </p:cNvPicPr>
          <p:nvPr/>
        </p:nvPicPr>
        <p:blipFill>
          <a:blip r:embed="rId3"/>
          <a:stretch>
            <a:fillRect/>
          </a:stretch>
        </p:blipFill>
        <p:spPr>
          <a:xfrm rot="726754">
            <a:off x="3615366" y="2838894"/>
            <a:ext cx="2425098" cy="3427240"/>
          </a:xfrm>
          <a:prstGeom prst="rect">
            <a:avLst/>
          </a:prstGeom>
        </p:spPr>
      </p:pic>
      <p:pic>
        <p:nvPicPr>
          <p:cNvPr id="5" name="Grafik 4">
            <a:extLst>
              <a:ext uri="{FF2B5EF4-FFF2-40B4-BE49-F238E27FC236}">
                <a16:creationId xmlns:a16="http://schemas.microsoft.com/office/drawing/2014/main" id="{1C2CF901-C8D4-3727-1A41-1C8E1B79228E}"/>
              </a:ext>
            </a:extLst>
          </p:cNvPr>
          <p:cNvPicPr>
            <a:picLocks noChangeAspect="1"/>
          </p:cNvPicPr>
          <p:nvPr/>
        </p:nvPicPr>
        <p:blipFill>
          <a:blip r:embed="rId3"/>
          <a:stretch>
            <a:fillRect/>
          </a:stretch>
        </p:blipFill>
        <p:spPr>
          <a:xfrm rot="393091">
            <a:off x="3311800" y="2706308"/>
            <a:ext cx="2425098" cy="3427240"/>
          </a:xfrm>
          <a:prstGeom prst="rect">
            <a:avLst/>
          </a:prstGeom>
        </p:spPr>
      </p:pic>
      <p:sp>
        <p:nvSpPr>
          <p:cNvPr id="3" name="Textfeld 8"/>
          <p:cNvSpPr txBox="1">
            <a:spLocks noChangeArrowheads="1"/>
          </p:cNvSpPr>
          <p:nvPr/>
        </p:nvSpPr>
        <p:spPr bwMode="auto">
          <a:xfrm>
            <a:off x="1466849" y="1433513"/>
            <a:ext cx="56562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5400">
                <a:latin typeface="Calibri" pitchFamily="34" charset="0"/>
              </a:rPr>
              <a:t>Übertrittsverfahren</a:t>
            </a:r>
          </a:p>
        </p:txBody>
      </p:sp>
      <p:sp>
        <p:nvSpPr>
          <p:cNvPr id="13" name="Fußzeilenplatzhalter 12"/>
          <p:cNvSpPr>
            <a:spLocks noGrp="1"/>
          </p:cNvSpPr>
          <p:nvPr>
            <p:ph type="ftr" sz="quarter" idx="11"/>
          </p:nvPr>
        </p:nvSpPr>
        <p:spPr>
          <a:xfrm>
            <a:off x="3124200" y="6448251"/>
            <a:ext cx="2895600" cy="365125"/>
          </a:xfrm>
        </p:spPr>
        <p:txBody>
          <a:bodyPr/>
          <a:lstStyle/>
          <a:p>
            <a:r>
              <a:rPr lang="de-CH"/>
              <a:t>7</a:t>
            </a:r>
          </a:p>
        </p:txBody>
      </p:sp>
      <p:pic>
        <p:nvPicPr>
          <p:cNvPr id="4" name="Grafik 3">
            <a:extLst>
              <a:ext uri="{FF2B5EF4-FFF2-40B4-BE49-F238E27FC236}">
                <a16:creationId xmlns:a16="http://schemas.microsoft.com/office/drawing/2014/main" id="{A6D385CA-B061-A968-9508-C9D96D3E3D5D}"/>
              </a:ext>
            </a:extLst>
          </p:cNvPr>
          <p:cNvPicPr>
            <a:picLocks noChangeAspect="1"/>
          </p:cNvPicPr>
          <p:nvPr/>
        </p:nvPicPr>
        <p:blipFill>
          <a:blip r:embed="rId3"/>
          <a:stretch>
            <a:fillRect/>
          </a:stretch>
        </p:blipFill>
        <p:spPr>
          <a:xfrm>
            <a:off x="2967868" y="2645921"/>
            <a:ext cx="2425098" cy="3427240"/>
          </a:xfrm>
          <a:prstGeom prst="rect">
            <a:avLst/>
          </a:prstGeom>
        </p:spPr>
      </p:pic>
    </p:spTree>
    <p:extLst>
      <p:ext uri="{BB962C8B-B14F-4D97-AF65-F5344CB8AC3E}">
        <p14:creationId xmlns:p14="http://schemas.microsoft.com/office/powerpoint/2010/main" val="3286084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338922" y="1929804"/>
            <a:ext cx="6545446" cy="138499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pPr algn="ctr">
              <a:defRPr/>
            </a:pPr>
            <a:r>
              <a:rPr lang="de-CH" sz="2800"/>
              <a:t>Im Vordergrund steht das Wohl des Kindes, </a:t>
            </a:r>
            <a:br>
              <a:rPr lang="de-CH" sz="2800"/>
            </a:br>
            <a:r>
              <a:rPr lang="de-CH" sz="2800"/>
              <a:t>nicht nur auf die Gegenwart bezogen, </a:t>
            </a:r>
          </a:p>
          <a:p>
            <a:pPr algn="ctr">
              <a:defRPr/>
            </a:pPr>
            <a:r>
              <a:rPr lang="de-CH" sz="2800"/>
              <a:t>sondern auch zukunftsorientiert.</a:t>
            </a:r>
          </a:p>
        </p:txBody>
      </p:sp>
      <p:sp>
        <p:nvSpPr>
          <p:cNvPr id="4" name="Textfeld 3"/>
          <p:cNvSpPr txBox="1"/>
          <p:nvPr/>
        </p:nvSpPr>
        <p:spPr>
          <a:xfrm>
            <a:off x="971600" y="3539529"/>
            <a:ext cx="7451848" cy="523220"/>
          </a:xfrm>
          <a:prstGeom prst="rect">
            <a:avLst/>
          </a:prstGeom>
          <a:noFill/>
        </p:spPr>
        <p:txBody>
          <a:bodyPr wrap="none">
            <a:spAutoFit/>
          </a:bodyPr>
          <a:lstStyle/>
          <a:p>
            <a:pPr algn="ctr">
              <a:defRPr/>
            </a:pPr>
            <a:r>
              <a:rPr lang="de-CH" sz="2800">
                <a:latin typeface="+mn-lt"/>
              </a:rPr>
              <a:t>Mitte des 6. Schuljahres werden Weichen gestellt.</a:t>
            </a:r>
          </a:p>
        </p:txBody>
      </p:sp>
      <p:sp>
        <p:nvSpPr>
          <p:cNvPr id="7" name="Textfeld 6"/>
          <p:cNvSpPr txBox="1"/>
          <p:nvPr/>
        </p:nvSpPr>
        <p:spPr>
          <a:xfrm>
            <a:off x="1428750" y="4789016"/>
            <a:ext cx="6540500" cy="584200"/>
          </a:xfrm>
          <a:prstGeom prst="rect">
            <a:avLst/>
          </a:prstGeom>
          <a:noFill/>
        </p:spPr>
        <p:txBody>
          <a:bodyPr wrap="none">
            <a:spAutoFit/>
          </a:bodyPr>
          <a:lstStyle/>
          <a:p>
            <a:pPr>
              <a:defRPr/>
            </a:pPr>
            <a:r>
              <a:rPr lang="de-CH" sz="3200" b="1">
                <a:latin typeface="+mn-lt"/>
              </a:rPr>
              <a:t>Keines der Geleise ist eine Sackgasse!</a:t>
            </a:r>
          </a:p>
        </p:txBody>
      </p:sp>
      <p:sp>
        <p:nvSpPr>
          <p:cNvPr id="8" name="Textfeld 7"/>
          <p:cNvSpPr txBox="1"/>
          <p:nvPr/>
        </p:nvSpPr>
        <p:spPr>
          <a:xfrm>
            <a:off x="1835696" y="1124743"/>
            <a:ext cx="5001882" cy="584775"/>
          </a:xfrm>
          <a:prstGeom prst="rect">
            <a:avLst/>
          </a:prstGeom>
          <a:noFill/>
        </p:spPr>
        <p:txBody>
          <a:bodyPr wrap="none">
            <a:spAutoFit/>
          </a:bodyPr>
          <a:lstStyle/>
          <a:p>
            <a:pPr>
              <a:defRPr/>
            </a:pPr>
            <a:r>
              <a:rPr lang="de-CH" sz="3200" b="1">
                <a:latin typeface="+mn-lt"/>
              </a:rPr>
              <a:t>Ziel des Übertrittsverfahren:</a:t>
            </a:r>
          </a:p>
        </p:txBody>
      </p:sp>
      <p:sp>
        <p:nvSpPr>
          <p:cNvPr id="2" name="Fußzeilenplatzhalter 1"/>
          <p:cNvSpPr>
            <a:spLocks noGrp="1"/>
          </p:cNvSpPr>
          <p:nvPr>
            <p:ph type="ftr" sz="quarter" idx="11"/>
          </p:nvPr>
        </p:nvSpPr>
        <p:spPr/>
        <p:txBody>
          <a:bodyPr/>
          <a:lstStyle/>
          <a:p>
            <a:r>
              <a:rPr lang="de-CH"/>
              <a:t>8</a:t>
            </a:r>
          </a:p>
        </p:txBody>
      </p:sp>
      <p:sp>
        <p:nvSpPr>
          <p:cNvPr id="5" name="Textfeld 4"/>
          <p:cNvSpPr txBox="1"/>
          <p:nvPr/>
        </p:nvSpPr>
        <p:spPr>
          <a:xfrm>
            <a:off x="4085456" y="4162693"/>
            <a:ext cx="1224136" cy="523220"/>
          </a:xfrm>
          <a:prstGeom prst="rect">
            <a:avLst/>
          </a:prstGeom>
          <a:noFill/>
        </p:spPr>
        <p:txBody>
          <a:bodyPr wrap="square" rtlCol="0">
            <a:spAutoFit/>
          </a:bodyPr>
          <a:lstStyle/>
          <a:p>
            <a:r>
              <a:rPr lang="de-CH" sz="2800"/>
              <a:t>jedoch</a:t>
            </a:r>
          </a:p>
        </p:txBody>
      </p:sp>
    </p:spTree>
    <p:extLst>
      <p:ext uri="{BB962C8B-B14F-4D97-AF65-F5344CB8AC3E}">
        <p14:creationId xmlns:p14="http://schemas.microsoft.com/office/powerpoint/2010/main" val="337760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linds(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7"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1835696" y="1476073"/>
            <a:ext cx="5001882" cy="584775"/>
          </a:xfrm>
          <a:prstGeom prst="rect">
            <a:avLst/>
          </a:prstGeom>
          <a:noFill/>
        </p:spPr>
        <p:txBody>
          <a:bodyPr wrap="none">
            <a:spAutoFit/>
          </a:bodyPr>
          <a:lstStyle/>
          <a:p>
            <a:pPr>
              <a:defRPr/>
            </a:pPr>
            <a:r>
              <a:rPr lang="de-CH" sz="3200" b="1">
                <a:latin typeface="+mn-lt"/>
              </a:rPr>
              <a:t>Ziel des Übertrittsverfahren:</a:t>
            </a:r>
          </a:p>
        </p:txBody>
      </p:sp>
      <p:sp>
        <p:nvSpPr>
          <p:cNvPr id="2" name="Fußzeilenplatzhalter 1"/>
          <p:cNvSpPr>
            <a:spLocks noGrp="1"/>
          </p:cNvSpPr>
          <p:nvPr>
            <p:ph type="ftr" sz="quarter" idx="11"/>
          </p:nvPr>
        </p:nvSpPr>
        <p:spPr/>
        <p:txBody>
          <a:bodyPr/>
          <a:lstStyle/>
          <a:p>
            <a:r>
              <a:rPr lang="de-CH"/>
              <a:t>9</a:t>
            </a:r>
          </a:p>
        </p:txBody>
      </p:sp>
      <p:sp>
        <p:nvSpPr>
          <p:cNvPr id="5" name="Textfeld 4"/>
          <p:cNvSpPr txBox="1"/>
          <p:nvPr/>
        </p:nvSpPr>
        <p:spPr>
          <a:xfrm>
            <a:off x="251520" y="2466867"/>
            <a:ext cx="8394606" cy="2677656"/>
          </a:xfrm>
          <a:prstGeom prst="rect">
            <a:avLst/>
          </a:prstGeom>
          <a:noFill/>
        </p:spPr>
        <p:txBody>
          <a:bodyPr wrap="none" lIns="91440" tIns="45720" rIns="91440" bIns="45720" rtlCol="0" anchor="t">
            <a:spAutoFit/>
          </a:bodyPr>
          <a:lstStyle/>
          <a:p>
            <a:r>
              <a:rPr lang="de-CH" sz="2400" b="1"/>
              <a:t>Art. 33 DVBS </a:t>
            </a:r>
            <a:br>
              <a:rPr lang="de-CH" sz="2400" b="1"/>
            </a:br>
            <a:r>
              <a:rPr lang="de-CH" sz="2400"/>
              <a:t>Ziel des Übertrittverfahrens ist es, Schülerinnen und Schüler </a:t>
            </a:r>
          </a:p>
          <a:p>
            <a:r>
              <a:rPr lang="de-CH" sz="2400"/>
              <a:t>entsprechend ihren Fähigkeiten und ihrer mutmasslichen </a:t>
            </a:r>
          </a:p>
          <a:p>
            <a:r>
              <a:rPr lang="de-CH" sz="2400"/>
              <a:t>Entwicklung demjenigen Niveau oder demjenigen Schultyp </a:t>
            </a:r>
          </a:p>
          <a:p>
            <a:r>
              <a:rPr lang="de-CH" sz="2400"/>
              <a:t>der Sekundarstufe I zuzuweisen, in denen sie am besten gefördert</a:t>
            </a:r>
          </a:p>
          <a:p>
            <a:r>
              <a:rPr lang="de-CH" sz="2400"/>
              <a:t>werden.</a:t>
            </a:r>
            <a:endParaRPr lang="de-CH" sz="2400">
              <a:ea typeface="Calibri"/>
              <a:cs typeface="Calibri"/>
            </a:endParaRPr>
          </a:p>
          <a:p>
            <a:endParaRPr lang="de-CH" sz="2400"/>
          </a:p>
        </p:txBody>
      </p:sp>
    </p:spTree>
    <p:extLst>
      <p:ext uri="{BB962C8B-B14F-4D97-AF65-F5344CB8AC3E}">
        <p14:creationId xmlns:p14="http://schemas.microsoft.com/office/powerpoint/2010/main" val="387450456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7A5289D501319C43902528AB5F59AACA" ma:contentTypeVersion="10" ma:contentTypeDescription="Ein neues Dokument erstellen." ma:contentTypeScope="" ma:versionID="a4e734290438bfd0c18a835ea1632993">
  <xsd:schema xmlns:xsd="http://www.w3.org/2001/XMLSchema" xmlns:xs="http://www.w3.org/2001/XMLSchema" xmlns:p="http://schemas.microsoft.com/office/2006/metadata/properties" xmlns:ns2="401f3fcf-8177-45cd-b937-ee65e8651cfd" xmlns:ns3="d829731b-b4eb-4651-bde2-2cf7ea253501" targetNamespace="http://schemas.microsoft.com/office/2006/metadata/properties" ma:root="true" ma:fieldsID="e2d4d8e01ac2bc5878f9d9dbe002828f" ns2:_="" ns3:_="">
    <xsd:import namespace="401f3fcf-8177-45cd-b937-ee65e8651cfd"/>
    <xsd:import namespace="d829731b-b4eb-4651-bde2-2cf7ea25350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f3fcf-8177-45cd-b937-ee65e8651cfd"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TaxCatchAll" ma:index="14" nillable="true" ma:displayName="Taxonomy Catch All Column" ma:hidden="true" ma:list="{33e50c66-7e59-4407-bf1e-ec1c7f58518f}" ma:internalName="TaxCatchAll" ma:showField="CatchAllData" ma:web="401f3fcf-8177-45cd-b937-ee65e8651cf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829731b-b4eb-4651-bde2-2cf7ea2535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4886001c-a1f5-44f1-85ed-0ff9cdd2e11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29731b-b4eb-4651-bde2-2cf7ea253501">
      <Terms xmlns="http://schemas.microsoft.com/office/infopath/2007/PartnerControls"/>
    </lcf76f155ced4ddcb4097134ff3c332f>
    <TaxCatchAll xmlns="401f3fcf-8177-45cd-b937-ee65e8651cfd" xsi:nil="true"/>
  </documentManagement>
</p:properties>
</file>

<file path=customXml/itemProps1.xml><?xml version="1.0" encoding="utf-8"?>
<ds:datastoreItem xmlns:ds="http://schemas.openxmlformats.org/officeDocument/2006/customXml" ds:itemID="{EEBBCB06-F6A2-4540-9AA7-AE1C07F7D72F}">
  <ds:schemaRefs>
    <ds:schemaRef ds:uri="http://schemas.microsoft.com/sharepoint/v3/contenttype/forms"/>
  </ds:schemaRefs>
</ds:datastoreItem>
</file>

<file path=customXml/itemProps2.xml><?xml version="1.0" encoding="utf-8"?>
<ds:datastoreItem xmlns:ds="http://schemas.openxmlformats.org/officeDocument/2006/customXml" ds:itemID="{05C706FC-E94D-46CD-AB9E-4D83FAFBB974}">
  <ds:schemaRefs>
    <ds:schemaRef ds:uri="401f3fcf-8177-45cd-b937-ee65e8651cfd"/>
    <ds:schemaRef ds:uri="d829731b-b4eb-4651-bde2-2cf7ea2535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FE38EF5-027B-4163-97FF-1A4DAB06F393}">
  <ds:schemaRefs>
    <ds:schemaRef ds:uri="401f3fcf-8177-45cd-b937-ee65e8651cfd"/>
    <ds:schemaRef ds:uri="d829731b-b4eb-4651-bde2-2cf7ea25350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1699</Words>
  <Application>Microsoft Office PowerPoint</Application>
  <PresentationFormat>Bildschirmpräsentation (4:3)</PresentationFormat>
  <Paragraphs>281</Paragraphs>
  <Slides>40</Slides>
  <Notes>40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40</vt:i4>
      </vt:variant>
    </vt:vector>
  </HeadingPairs>
  <TitlesOfParts>
    <vt:vector size="44" baseType="lpstr">
      <vt:lpstr>Arial</vt:lpstr>
      <vt:lpstr>Calibri</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sl_p</dc:creator>
  <cp:lastModifiedBy>Sandra Helfer (Sekretariat Oberdiessbach)</cp:lastModifiedBy>
  <cp:revision>2</cp:revision>
  <cp:lastPrinted>2023-08-21T12:20:44Z</cp:lastPrinted>
  <dcterms:created xsi:type="dcterms:W3CDTF">2011-05-18T12:14:06Z</dcterms:created>
  <dcterms:modified xsi:type="dcterms:W3CDTF">2023-08-24T14:17:39Z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0x0101007A5289D501319C43902528AB5F59AACA</vt:lpwstr>
  </property>
  <property fmtid="{D5CDD505-2E9C-101B-9397-08002B2CF9AE}" pid="3" name="MediaServiceImageTags">
    <vt:lpwstr/>
  </property>
  <property fmtid="{D5CDD505-2E9C-101B-9397-08002B2CF9AE}" pid="4" name="Order">
    <vt:r8>20800</vt:r8>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_ExtendedDescription">
    <vt:lpwstr/>
  </property>
</Properties>
</file>